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8" r:id="rId2"/>
    <p:sldId id="259" r:id="rId3"/>
    <p:sldId id="268" r:id="rId4"/>
    <p:sldId id="269" r:id="rId5"/>
    <p:sldId id="271" r:id="rId6"/>
    <p:sldId id="261" r:id="rId7"/>
    <p:sldId id="270" r:id="rId8"/>
    <p:sldId id="272" r:id="rId9"/>
    <p:sldId id="274" r:id="rId10"/>
    <p:sldId id="264" r:id="rId11"/>
    <p:sldId id="263" r:id="rId12"/>
    <p:sldId id="278" r:id="rId13"/>
    <p:sldId id="267" r:id="rId14"/>
    <p:sldId id="280" r:id="rId15"/>
    <p:sldId id="265" r:id="rId16"/>
    <p:sldId id="275"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9A12"/>
    <a:srgbClr val="1980C3"/>
    <a:srgbClr val="ABAA3A"/>
    <a:srgbClr val="FFFFFF"/>
    <a:srgbClr val="83BFB5"/>
    <a:srgbClr val="B4A8BC"/>
    <a:srgbClr val="D8CAE1"/>
    <a:srgbClr val="0636B8"/>
    <a:srgbClr val="7B6A5B"/>
    <a:srgbClr val="F474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00"/>
    <p:restoredTop sz="95666"/>
  </p:normalViewPr>
  <p:slideViewPr>
    <p:cSldViewPr snapToGrid="0" snapToObjects="1">
      <p:cViewPr varScale="1">
        <p:scale>
          <a:sx n="92" d="100"/>
          <a:sy n="92" d="100"/>
        </p:scale>
        <p:origin x="192"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41BA2-20EF-41AE-AA07-DFE9793B9709}"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42CEE60C-3231-4748-B828-A7C390F978A0}">
      <dgm:prSet/>
      <dgm:spPr/>
      <dgm:t>
        <a:bodyPr/>
        <a:lstStyle/>
        <a:p>
          <a:pPr algn="ctr"/>
          <a:r>
            <a:rPr lang="en-GB" dirty="0"/>
            <a:t>What was the Nakba?</a:t>
          </a:r>
          <a:endParaRPr lang="en-US" dirty="0"/>
        </a:p>
      </dgm:t>
    </dgm:pt>
    <dgm:pt modelId="{666DC2D4-9961-4861-BF3A-E929F6565705}" type="parTrans" cxnId="{4DFE1503-9D50-4465-B081-A80BB9FB833D}">
      <dgm:prSet/>
      <dgm:spPr/>
      <dgm:t>
        <a:bodyPr/>
        <a:lstStyle/>
        <a:p>
          <a:endParaRPr lang="en-US"/>
        </a:p>
      </dgm:t>
    </dgm:pt>
    <dgm:pt modelId="{06416A17-CA6D-4CFD-A850-DFD7FC0C1ED6}" type="sibTrans" cxnId="{4DFE1503-9D50-4465-B081-A80BB9FB833D}">
      <dgm:prSet/>
      <dgm:spPr/>
      <dgm:t>
        <a:bodyPr/>
        <a:lstStyle/>
        <a:p>
          <a:endParaRPr lang="en-US"/>
        </a:p>
      </dgm:t>
    </dgm:pt>
    <dgm:pt modelId="{738E4B0E-BF50-4918-98B7-A7745D6C4110}">
      <dgm:prSet/>
      <dgm:spPr/>
      <dgm:t>
        <a:bodyPr/>
        <a:lstStyle/>
        <a:p>
          <a:pPr algn="ctr"/>
          <a:r>
            <a:rPr lang="en-GB" dirty="0"/>
            <a:t>What were the consequences of the Nakba for Palestinians? </a:t>
          </a:r>
          <a:endParaRPr lang="en-US" dirty="0"/>
        </a:p>
      </dgm:t>
    </dgm:pt>
    <dgm:pt modelId="{58ED4082-DFCF-4327-A17D-14A2BB7D906E}" type="parTrans" cxnId="{37D5A641-7227-4B83-A9B9-2B3DE401930F}">
      <dgm:prSet/>
      <dgm:spPr/>
      <dgm:t>
        <a:bodyPr/>
        <a:lstStyle/>
        <a:p>
          <a:endParaRPr lang="en-US"/>
        </a:p>
      </dgm:t>
    </dgm:pt>
    <dgm:pt modelId="{0476AA07-2FE5-448B-92C3-06E8B016689E}" type="sibTrans" cxnId="{37D5A641-7227-4B83-A9B9-2B3DE401930F}">
      <dgm:prSet/>
      <dgm:spPr/>
      <dgm:t>
        <a:bodyPr/>
        <a:lstStyle/>
        <a:p>
          <a:endParaRPr lang="en-US"/>
        </a:p>
      </dgm:t>
    </dgm:pt>
    <dgm:pt modelId="{18CB7968-52F8-9749-8AC4-149FDBC2232C}" type="pres">
      <dgm:prSet presAssocID="{A2941BA2-20EF-41AE-AA07-DFE9793B9709}" presName="linear" presStyleCnt="0">
        <dgm:presLayoutVars>
          <dgm:animLvl val="lvl"/>
          <dgm:resizeHandles val="exact"/>
        </dgm:presLayoutVars>
      </dgm:prSet>
      <dgm:spPr/>
    </dgm:pt>
    <dgm:pt modelId="{D2312E31-1472-194D-A9C2-9AA472F8B0BF}" type="pres">
      <dgm:prSet presAssocID="{42CEE60C-3231-4748-B828-A7C390F978A0}" presName="parentText" presStyleLbl="node1" presStyleIdx="0" presStyleCnt="2" custScaleY="48018">
        <dgm:presLayoutVars>
          <dgm:chMax val="0"/>
          <dgm:bulletEnabled val="1"/>
        </dgm:presLayoutVars>
      </dgm:prSet>
      <dgm:spPr/>
    </dgm:pt>
    <dgm:pt modelId="{3A23837A-CE5C-8248-B10B-74C8A289E6A6}" type="pres">
      <dgm:prSet presAssocID="{06416A17-CA6D-4CFD-A850-DFD7FC0C1ED6}" presName="spacer" presStyleCnt="0"/>
      <dgm:spPr/>
    </dgm:pt>
    <dgm:pt modelId="{ACA7F2CE-82AD-E845-9CB2-EB6454903456}" type="pres">
      <dgm:prSet presAssocID="{738E4B0E-BF50-4918-98B7-A7745D6C4110}" presName="parentText" presStyleLbl="node1" presStyleIdx="1" presStyleCnt="2">
        <dgm:presLayoutVars>
          <dgm:chMax val="0"/>
          <dgm:bulletEnabled val="1"/>
        </dgm:presLayoutVars>
      </dgm:prSet>
      <dgm:spPr/>
    </dgm:pt>
  </dgm:ptLst>
  <dgm:cxnLst>
    <dgm:cxn modelId="{4DFE1503-9D50-4465-B081-A80BB9FB833D}" srcId="{A2941BA2-20EF-41AE-AA07-DFE9793B9709}" destId="{42CEE60C-3231-4748-B828-A7C390F978A0}" srcOrd="0" destOrd="0" parTransId="{666DC2D4-9961-4861-BF3A-E929F6565705}" sibTransId="{06416A17-CA6D-4CFD-A850-DFD7FC0C1ED6}"/>
    <dgm:cxn modelId="{F69E891F-9EE5-6748-A692-56D2312E76BB}" type="presOf" srcId="{42CEE60C-3231-4748-B828-A7C390F978A0}" destId="{D2312E31-1472-194D-A9C2-9AA472F8B0BF}" srcOrd="0" destOrd="0" presId="urn:microsoft.com/office/officeart/2005/8/layout/vList2"/>
    <dgm:cxn modelId="{37D5A641-7227-4B83-A9B9-2B3DE401930F}" srcId="{A2941BA2-20EF-41AE-AA07-DFE9793B9709}" destId="{738E4B0E-BF50-4918-98B7-A7745D6C4110}" srcOrd="1" destOrd="0" parTransId="{58ED4082-DFCF-4327-A17D-14A2BB7D906E}" sibTransId="{0476AA07-2FE5-448B-92C3-06E8B016689E}"/>
    <dgm:cxn modelId="{834847A7-E7E3-724D-877D-454567CF00CB}" type="presOf" srcId="{738E4B0E-BF50-4918-98B7-A7745D6C4110}" destId="{ACA7F2CE-82AD-E845-9CB2-EB6454903456}" srcOrd="0" destOrd="0" presId="urn:microsoft.com/office/officeart/2005/8/layout/vList2"/>
    <dgm:cxn modelId="{9A62C7CF-287A-BA43-8A1E-4DC91AC854E0}" type="presOf" srcId="{A2941BA2-20EF-41AE-AA07-DFE9793B9709}" destId="{18CB7968-52F8-9749-8AC4-149FDBC2232C}" srcOrd="0" destOrd="0" presId="urn:microsoft.com/office/officeart/2005/8/layout/vList2"/>
    <dgm:cxn modelId="{76E6A0AB-4636-0440-B108-513110ADEA37}" type="presParOf" srcId="{18CB7968-52F8-9749-8AC4-149FDBC2232C}" destId="{D2312E31-1472-194D-A9C2-9AA472F8B0BF}" srcOrd="0" destOrd="0" presId="urn:microsoft.com/office/officeart/2005/8/layout/vList2"/>
    <dgm:cxn modelId="{99689026-12F4-0A49-BF8A-F42B8108452C}" type="presParOf" srcId="{18CB7968-52F8-9749-8AC4-149FDBC2232C}" destId="{3A23837A-CE5C-8248-B10B-74C8A289E6A6}" srcOrd="1" destOrd="0" presId="urn:microsoft.com/office/officeart/2005/8/layout/vList2"/>
    <dgm:cxn modelId="{FA4A738D-ACE5-614F-A506-12796C348324}" type="presParOf" srcId="{18CB7968-52F8-9749-8AC4-149FDBC2232C}" destId="{ACA7F2CE-82AD-E845-9CB2-EB6454903456}"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12E31-1472-194D-A9C2-9AA472F8B0BF}">
      <dsp:nvSpPr>
        <dsp:cNvPr id="0" name=""/>
        <dsp:cNvSpPr/>
      </dsp:nvSpPr>
      <dsp:spPr>
        <a:xfrm>
          <a:off x="0" y="19884"/>
          <a:ext cx="5295015" cy="101206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What was the Nakba?</a:t>
          </a:r>
          <a:endParaRPr lang="en-US" sz="3800" kern="1200" dirty="0"/>
        </a:p>
      </dsp:txBody>
      <dsp:txXfrm>
        <a:off x="49405" y="69289"/>
        <a:ext cx="5196205" cy="913256"/>
      </dsp:txXfrm>
    </dsp:sp>
    <dsp:sp modelId="{ACA7F2CE-82AD-E845-9CB2-EB6454903456}">
      <dsp:nvSpPr>
        <dsp:cNvPr id="0" name=""/>
        <dsp:cNvSpPr/>
      </dsp:nvSpPr>
      <dsp:spPr>
        <a:xfrm>
          <a:off x="0" y="1141390"/>
          <a:ext cx="5295015" cy="210768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What were the consequences of the Nakba for Palestinians? </a:t>
          </a:r>
          <a:endParaRPr lang="en-US" sz="3800" kern="1200" dirty="0"/>
        </a:p>
      </dsp:txBody>
      <dsp:txXfrm>
        <a:off x="102889" y="1244279"/>
        <a:ext cx="5089237" cy="19019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0F5C2-3F7A-A14A-ACC6-A436BAC69A00}" type="datetimeFigureOut">
              <a:rPr lang="en-GB" smtClean="0"/>
              <a:t>12/10/2021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61329-F861-2F4B-81B1-759A2776A506}" type="slidenum">
              <a:rPr lang="en-GB" smtClean="0"/>
              <a:t>‹#›</a:t>
            </a:fld>
            <a:endParaRPr lang="en-GB"/>
          </a:p>
        </p:txBody>
      </p:sp>
    </p:spTree>
    <p:extLst>
      <p:ext uri="{BB962C8B-B14F-4D97-AF65-F5344CB8AC3E}">
        <p14:creationId xmlns:p14="http://schemas.microsoft.com/office/powerpoint/2010/main" val="91140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C65-D045-5B45-9D28-97E476924B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7F0C3CC-7BE2-0B42-9F57-8715DB4BC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79412AA-9D1E-D840-8083-A73503D55C15}"/>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5" name="Footer Placeholder 4">
            <a:extLst>
              <a:ext uri="{FF2B5EF4-FFF2-40B4-BE49-F238E27FC236}">
                <a16:creationId xmlns:a16="http://schemas.microsoft.com/office/drawing/2014/main" id="{C56A4086-5B42-8F42-8D85-12C11ACF00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385A9-E174-3446-B780-1CD2537B2131}"/>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41897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9B1D-FA08-6041-88D8-5F5C1BA993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C6E3A3A-633B-ED40-AE09-9A14585207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167FE6-4087-9A48-AFF7-9D84CCA861BF}"/>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5" name="Footer Placeholder 4">
            <a:extLst>
              <a:ext uri="{FF2B5EF4-FFF2-40B4-BE49-F238E27FC236}">
                <a16:creationId xmlns:a16="http://schemas.microsoft.com/office/drawing/2014/main" id="{BCA501AF-52F4-7646-A4BB-DA42D973B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BA3E9A-CA39-2544-BB92-436202F46909}"/>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8621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39F3-5BA4-5744-ADC1-72A2F0E22FE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2A66A6F-8598-2C46-94E5-386C189CDA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65A8B9-D2F9-9844-BDDA-FD774D47B656}"/>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5" name="Footer Placeholder 4">
            <a:extLst>
              <a:ext uri="{FF2B5EF4-FFF2-40B4-BE49-F238E27FC236}">
                <a16:creationId xmlns:a16="http://schemas.microsoft.com/office/drawing/2014/main" id="{963F8ECF-1A20-1A4B-9B20-870382E77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C2803-0D3C-E641-8140-770EC1AF9AFA}"/>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122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B541-3209-7644-8FBF-6DC9A8279B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5A6314-7062-F948-97EC-0F09872E2A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D73481-1925-7044-AA66-484426618F4B}"/>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5" name="Footer Placeholder 4">
            <a:extLst>
              <a:ext uri="{FF2B5EF4-FFF2-40B4-BE49-F238E27FC236}">
                <a16:creationId xmlns:a16="http://schemas.microsoft.com/office/drawing/2014/main" id="{CF93FEF9-B0C5-3046-AAC3-453D937F0A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44B7C-B2F4-3147-9A1F-89D6B38C1A8B}"/>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70732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A252-1558-634B-9B69-DEB21594FF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7140946-EC4C-9B41-BB19-56B97EACB9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51B82B-EC9C-034F-A6D6-B4C2FC52A018}"/>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5" name="Footer Placeholder 4">
            <a:extLst>
              <a:ext uri="{FF2B5EF4-FFF2-40B4-BE49-F238E27FC236}">
                <a16:creationId xmlns:a16="http://schemas.microsoft.com/office/drawing/2014/main" id="{CD9980F1-A760-B944-AA2A-993C1F9AF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A8544-BD81-0F49-89D6-7A086EFF7864}"/>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104903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0925-6131-9643-8B51-D4F423EF96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D0BE7C-3071-BB45-BBE9-7C963DA350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AEDBF17-C356-924E-BAF4-75EFE3D757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EBC2BC5-7E07-724A-8645-B6C5C208DE30}"/>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6" name="Footer Placeholder 5">
            <a:extLst>
              <a:ext uri="{FF2B5EF4-FFF2-40B4-BE49-F238E27FC236}">
                <a16:creationId xmlns:a16="http://schemas.microsoft.com/office/drawing/2014/main" id="{CDDAFDDF-15BC-7443-ADBB-564EEE9A97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96117C-01C0-9C48-B866-5215D95FA8E5}"/>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79648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6504-DF04-5945-97FE-11E529BFEAC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04807A-59F3-C242-9E64-3897B3BAF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6F9145-C06F-9041-8B09-07E3A064AE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6F0D453-8F84-C34D-9710-A599CD6D5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A3AAF3-4E45-7C4C-8971-0007576BA6C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5563A20-6E70-8947-A2C4-FC0167C8A382}"/>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8" name="Footer Placeholder 7">
            <a:extLst>
              <a:ext uri="{FF2B5EF4-FFF2-40B4-BE49-F238E27FC236}">
                <a16:creationId xmlns:a16="http://schemas.microsoft.com/office/drawing/2014/main" id="{4AEC9B11-52A4-F149-87D1-30320B275A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774E80-2840-354D-8B88-22859E9132BA}"/>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370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4E14-1AC9-134E-A07B-6639ACBB5E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00C254E-9C50-1E41-A9F9-35D6DC3026C3}"/>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4" name="Footer Placeholder 3">
            <a:extLst>
              <a:ext uri="{FF2B5EF4-FFF2-40B4-BE49-F238E27FC236}">
                <a16:creationId xmlns:a16="http://schemas.microsoft.com/office/drawing/2014/main" id="{9B0C6FBC-26AE-3D40-B25C-2449E94D8D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7CB2B3-AA67-2744-A46F-FE68EF4F74F3}"/>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83822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3988D-7ED3-3D48-AC32-364A07244DE0}"/>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3" name="Footer Placeholder 2">
            <a:extLst>
              <a:ext uri="{FF2B5EF4-FFF2-40B4-BE49-F238E27FC236}">
                <a16:creationId xmlns:a16="http://schemas.microsoft.com/office/drawing/2014/main" id="{344C7A9A-6528-5B45-BB07-1E461E0675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C42ACB-9BA0-534E-917A-435821AA8459}"/>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294973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081E-7344-E340-B474-13F36A6282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3A9690D-1A10-3145-9AD0-D9609192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E5E461-0BDF-2C46-9E48-7D4F423CC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8A940E-1F97-D347-8023-3DB939BDEE78}"/>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6" name="Footer Placeholder 5">
            <a:extLst>
              <a:ext uri="{FF2B5EF4-FFF2-40B4-BE49-F238E27FC236}">
                <a16:creationId xmlns:a16="http://schemas.microsoft.com/office/drawing/2014/main" id="{E4E90843-F1FC-AD40-AB2B-1762CEDB98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894E6E-09C5-5F40-9DC5-43C1E90882F2}"/>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07326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8B13-737C-DA41-8024-27FFC2BF1B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7D01935-638C-B743-AE22-6FB78C8C6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175500-CBB8-694F-A462-087520B7D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A3B777-686A-A743-B1F5-ADA40B3BECBC}"/>
              </a:ext>
            </a:extLst>
          </p:cNvPr>
          <p:cNvSpPr>
            <a:spLocks noGrp="1"/>
          </p:cNvSpPr>
          <p:nvPr>
            <p:ph type="dt" sz="half" idx="10"/>
          </p:nvPr>
        </p:nvSpPr>
        <p:spPr/>
        <p:txBody>
          <a:bodyPr/>
          <a:lstStyle/>
          <a:p>
            <a:fld id="{5938795D-0D20-4C49-BE12-FDA5D63249BF}" type="datetimeFigureOut">
              <a:rPr lang="en-GB" smtClean="0"/>
              <a:t>12/10/2021</a:t>
            </a:fld>
            <a:endParaRPr lang="en-GB"/>
          </a:p>
        </p:txBody>
      </p:sp>
      <p:sp>
        <p:nvSpPr>
          <p:cNvPr id="6" name="Footer Placeholder 5">
            <a:extLst>
              <a:ext uri="{FF2B5EF4-FFF2-40B4-BE49-F238E27FC236}">
                <a16:creationId xmlns:a16="http://schemas.microsoft.com/office/drawing/2014/main" id="{9266A42C-AE70-B346-8EDD-8C699BEAB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8E6D98-ACB2-3044-AB39-9B7AF96EB9E5}"/>
              </a:ext>
            </a:extLst>
          </p:cNvPr>
          <p:cNvSpPr>
            <a:spLocks noGrp="1"/>
          </p:cNvSpPr>
          <p:nvPr>
            <p:ph type="sldNum" sz="quarter" idx="12"/>
          </p:nvPr>
        </p:nvSpPr>
        <p:spPr/>
        <p:txBody>
          <a:bodyPr/>
          <a:lstStyle/>
          <a:p>
            <a:fld id="{0F6872B3-DE42-2C4A-ADA7-5B2379D7EC3B}" type="slidenum">
              <a:rPr lang="en-GB" smtClean="0"/>
              <a:t>‹#›</a:t>
            </a:fld>
            <a:endParaRPr lang="en-GB"/>
          </a:p>
        </p:txBody>
      </p:sp>
    </p:spTree>
    <p:extLst>
      <p:ext uri="{BB962C8B-B14F-4D97-AF65-F5344CB8AC3E}">
        <p14:creationId xmlns:p14="http://schemas.microsoft.com/office/powerpoint/2010/main" val="32174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9DEAC-F451-5947-A8FB-D0EB8B94D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232217-0394-FE4E-B0E4-DDC0CE1FAB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EEDA50-A67A-1F47-9849-9E0AC4EB0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8795D-0D20-4C49-BE12-FDA5D63249BF}" type="datetimeFigureOut">
              <a:rPr lang="en-GB" smtClean="0"/>
              <a:t>12/10/2021</a:t>
            </a:fld>
            <a:endParaRPr lang="en-GB"/>
          </a:p>
        </p:txBody>
      </p:sp>
      <p:sp>
        <p:nvSpPr>
          <p:cNvPr id="5" name="Footer Placeholder 4">
            <a:extLst>
              <a:ext uri="{FF2B5EF4-FFF2-40B4-BE49-F238E27FC236}">
                <a16:creationId xmlns:a16="http://schemas.microsoft.com/office/drawing/2014/main" id="{4A96BB5C-36E5-F441-B4D0-460E504B0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806EEB-6D19-6343-8A6E-BA76258BD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872B3-DE42-2C4A-ADA7-5B2379D7EC3B}" type="slidenum">
              <a:rPr lang="en-GB" smtClean="0"/>
              <a:t>‹#›</a:t>
            </a:fld>
            <a:endParaRPr lang="en-GB"/>
          </a:p>
        </p:txBody>
      </p:sp>
    </p:spTree>
    <p:extLst>
      <p:ext uri="{BB962C8B-B14F-4D97-AF65-F5344CB8AC3E}">
        <p14:creationId xmlns:p14="http://schemas.microsoft.com/office/powerpoint/2010/main" val="3943839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0e7LZu_ceZQ?feature=oembed" TargetMode="External"/><Relationship Id="rId4" Type="http://schemas.openxmlformats.org/officeDocument/2006/relationships/hyperlink" Target="https://www.youtube.com/watch?v=0e7LZu_ceZQ&amp;feature=emb_log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2.gif"/><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C4202-96B2-E249-B826-FD1D133BE99E}"/>
              </a:ext>
            </a:extLst>
          </p:cNvPr>
          <p:cNvSpPr>
            <a:spLocks noGrp="1"/>
          </p:cNvSpPr>
          <p:nvPr>
            <p:ph type="ctrTitle"/>
          </p:nvPr>
        </p:nvSpPr>
        <p:spPr>
          <a:xfrm>
            <a:off x="643278" y="619907"/>
            <a:ext cx="3571810" cy="3573516"/>
          </a:xfrm>
        </p:spPr>
        <p:txBody>
          <a:bodyPr>
            <a:normAutofit/>
          </a:bodyPr>
          <a:lstStyle/>
          <a:p>
            <a:pPr algn="l"/>
            <a:r>
              <a:rPr lang="en-GB" sz="5000" b="1" dirty="0"/>
              <a:t>What happened in the 1950s?</a:t>
            </a:r>
          </a:p>
        </p:txBody>
      </p:sp>
      <p:sp>
        <p:nvSpPr>
          <p:cNvPr id="3" name="Subtitle 2">
            <a:extLst>
              <a:ext uri="{FF2B5EF4-FFF2-40B4-BE49-F238E27FC236}">
                <a16:creationId xmlns:a16="http://schemas.microsoft.com/office/drawing/2014/main" id="{E0FC043B-87A1-D14A-8D7E-65D0EEBF362E}"/>
              </a:ext>
            </a:extLst>
          </p:cNvPr>
          <p:cNvSpPr>
            <a:spLocks noGrp="1"/>
          </p:cNvSpPr>
          <p:nvPr>
            <p:ph type="subTitle" idx="1"/>
          </p:nvPr>
        </p:nvSpPr>
        <p:spPr>
          <a:xfrm>
            <a:off x="643278" y="4729596"/>
            <a:ext cx="3571810" cy="1559327"/>
          </a:xfrm>
        </p:spPr>
        <p:txBody>
          <a:bodyPr>
            <a:normAutofit/>
          </a:bodyPr>
          <a:lstStyle/>
          <a:p>
            <a:pPr algn="l"/>
            <a:r>
              <a:rPr lang="en-GB" sz="4000" dirty="0"/>
              <a:t>Lesson 8</a:t>
            </a:r>
          </a:p>
        </p:txBody>
      </p:sp>
      <p:sp>
        <p:nvSpPr>
          <p:cNvPr id="7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83565E7-5071-114E-A085-A9EBC33745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36635" y="735297"/>
            <a:ext cx="7112087" cy="53874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9B3524F6-6AB5-5941-B546-B7968CDE7A71}"/>
              </a:ext>
            </a:extLst>
          </p:cNvPr>
          <p:cNvSpPr>
            <a:spLocks noChangeArrowheads="1"/>
          </p:cNvSpPr>
          <p:nvPr/>
        </p:nvSpPr>
        <p:spPr bwMode="auto">
          <a:xfrm>
            <a:off x="0" y="358345"/>
            <a:ext cx="276500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95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E6CE5-560E-D74F-B451-846CED1CC10E}"/>
              </a:ext>
            </a:extLst>
          </p:cNvPr>
          <p:cNvSpPr>
            <a:spLocks noGrp="1"/>
          </p:cNvSpPr>
          <p:nvPr>
            <p:ph type="title"/>
          </p:nvPr>
        </p:nvSpPr>
        <p:spPr>
          <a:xfrm>
            <a:off x="4108345" y="311532"/>
            <a:ext cx="4243588" cy="1783080"/>
          </a:xfrm>
        </p:spPr>
        <p:txBody>
          <a:bodyPr anchor="b">
            <a:noAutofit/>
          </a:bodyPr>
          <a:lstStyle/>
          <a:p>
            <a:pPr algn="ctr"/>
            <a:r>
              <a:rPr lang="en-GB" sz="4000" b="1" dirty="0"/>
              <a:t>Life in </a:t>
            </a:r>
            <a:br>
              <a:rPr lang="en-GB" sz="4000" b="1" dirty="0"/>
            </a:br>
            <a:r>
              <a:rPr lang="en-GB" sz="4000" b="1" dirty="0"/>
              <a:t>David Ben-Gurion’s new state of Israel</a:t>
            </a:r>
          </a:p>
        </p:txBody>
      </p:sp>
      <p:pic>
        <p:nvPicPr>
          <p:cNvPr id="3074" name="Picture 2">
            <a:extLst>
              <a:ext uri="{FF2B5EF4-FFF2-40B4-BE49-F238E27FC236}">
                <a16:creationId xmlns:a16="http://schemas.microsoft.com/office/drawing/2014/main" id="{15CA2B2F-6BA5-1148-9DB8-58B2B3E2A0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37" r="3692"/>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89F2DA-860C-654B-A103-D7DB0717760C}"/>
              </a:ext>
            </a:extLst>
          </p:cNvPr>
          <p:cNvSpPr>
            <a:spLocks noGrp="1"/>
          </p:cNvSpPr>
          <p:nvPr>
            <p:ph idx="1"/>
          </p:nvPr>
        </p:nvSpPr>
        <p:spPr>
          <a:xfrm>
            <a:off x="4426690" y="5612180"/>
            <a:ext cx="7751615" cy="1583301"/>
          </a:xfrm>
        </p:spPr>
        <p:txBody>
          <a:bodyPr>
            <a:noAutofit/>
          </a:bodyPr>
          <a:lstStyle/>
          <a:p>
            <a:r>
              <a:rPr lang="en-GB" sz="2200" dirty="0"/>
              <a:t>This stated that any Jew in the world had the right to travel to Israel and become an Israeli citizen</a:t>
            </a:r>
          </a:p>
          <a:p>
            <a:r>
              <a:rPr lang="en-GB" sz="2200" dirty="0"/>
              <a:t>By 1951 the population of Israel had </a:t>
            </a:r>
            <a:r>
              <a:rPr lang="en-GB" sz="2200" b="1" dirty="0"/>
              <a:t>doubled</a:t>
            </a:r>
            <a:r>
              <a:rPr lang="en-GB" sz="2200" dirty="0"/>
              <a:t> to over 1.3m</a:t>
            </a:r>
          </a:p>
          <a:p>
            <a:endParaRPr lang="en-GB" sz="2200" dirty="0"/>
          </a:p>
          <a:p>
            <a:endParaRPr lang="en-GB" sz="2200" dirty="0"/>
          </a:p>
        </p:txBody>
      </p:sp>
      <p:pic>
        <p:nvPicPr>
          <p:cNvPr id="9" name="Picture 8" descr="Text&#10;&#10;Description automatically generated">
            <a:extLst>
              <a:ext uri="{FF2B5EF4-FFF2-40B4-BE49-F238E27FC236}">
                <a16:creationId xmlns:a16="http://schemas.microsoft.com/office/drawing/2014/main" id="{12BD144C-135F-FE43-B207-82D176EC9BAA}"/>
              </a:ext>
            </a:extLst>
          </p:cNvPr>
          <p:cNvPicPr>
            <a:picLocks noChangeAspect="1"/>
          </p:cNvPicPr>
          <p:nvPr/>
        </p:nvPicPr>
        <p:blipFill rotWithShape="1">
          <a:blip r:embed="rId3"/>
          <a:srcRect l="483" t="5603" r="603" b="5121"/>
          <a:stretch/>
        </p:blipFill>
        <p:spPr>
          <a:xfrm rot="225179">
            <a:off x="8471280" y="194775"/>
            <a:ext cx="3654129" cy="2061304"/>
          </a:xfrm>
          <a:prstGeom prst="rect">
            <a:avLst/>
          </a:prstGeom>
          <a:ln w="38100">
            <a:solidFill>
              <a:schemeClr val="tx1"/>
            </a:solidFill>
          </a:ln>
        </p:spPr>
      </p:pic>
      <p:pic>
        <p:nvPicPr>
          <p:cNvPr id="1026" name="Picture 2" descr="Israel Defense Forces Emblem - Wikipedia">
            <a:extLst>
              <a:ext uri="{FF2B5EF4-FFF2-40B4-BE49-F238E27FC236}">
                <a16:creationId xmlns:a16="http://schemas.microsoft.com/office/drawing/2014/main" id="{4974B098-D067-3149-8280-03504A47C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344" y="3032430"/>
            <a:ext cx="1747861" cy="1583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ACD83FC-DC4A-054C-AE7A-78193E4E0CD4}"/>
              </a:ext>
            </a:extLst>
          </p:cNvPr>
          <p:cNvSpPr/>
          <p:nvPr/>
        </p:nvSpPr>
        <p:spPr>
          <a:xfrm>
            <a:off x="4188542" y="2536359"/>
            <a:ext cx="6415547" cy="3139321"/>
          </a:xfrm>
          <a:prstGeom prst="rect">
            <a:avLst/>
          </a:prstGeom>
        </p:spPr>
        <p:txBody>
          <a:bodyPr wrap="square">
            <a:spAutoFit/>
          </a:bodyPr>
          <a:lstStyle/>
          <a:p>
            <a:pPr marL="342900" indent="-342900">
              <a:buFont typeface="Arial" panose="020B0604020202020204" pitchFamily="34" charset="0"/>
              <a:buChar char="•"/>
            </a:pPr>
            <a:r>
              <a:rPr lang="en-GB" sz="2200" dirty="0"/>
              <a:t>Who was David Ben-Gurion?</a:t>
            </a:r>
          </a:p>
          <a:p>
            <a:pPr marL="800100" lvl="1" indent="-342900">
              <a:buFont typeface="Arial" panose="020B0604020202020204" pitchFamily="34" charset="0"/>
              <a:buChar char="•"/>
            </a:pPr>
            <a:r>
              <a:rPr lang="en-GB" sz="2200" dirty="0"/>
              <a:t>The main leader of the Yishuv (the Jewish community in Mandate Palestine) </a:t>
            </a:r>
            <a:r>
              <a:rPr lang="en-GB" sz="2200" b="1" dirty="0"/>
              <a:t>after 1935</a:t>
            </a:r>
          </a:p>
          <a:p>
            <a:pPr marL="800100" lvl="1" indent="-342900">
              <a:buFont typeface="Arial" panose="020B0604020202020204" pitchFamily="34" charset="0"/>
              <a:buChar char="•"/>
            </a:pPr>
            <a:r>
              <a:rPr lang="en-GB" sz="2200" dirty="0"/>
              <a:t>The first Prime Minister of Israel, who led the country from </a:t>
            </a:r>
            <a:r>
              <a:rPr lang="en-GB" sz="2200" b="1" dirty="0"/>
              <a:t>1948 until 1963</a:t>
            </a:r>
            <a:r>
              <a:rPr lang="en-GB" sz="2200" dirty="0"/>
              <a:t> (with a short break 1954-55)</a:t>
            </a:r>
          </a:p>
          <a:p>
            <a:pPr marL="800100" lvl="1" indent="-342900">
              <a:buFont typeface="Arial" panose="020B0604020202020204" pitchFamily="34" charset="0"/>
              <a:buChar char="•"/>
            </a:pPr>
            <a:r>
              <a:rPr lang="en-GB" sz="2200" dirty="0"/>
              <a:t>Created the </a:t>
            </a:r>
            <a:r>
              <a:rPr lang="en-GB" sz="2200" b="1" dirty="0"/>
              <a:t>Israel Defense Forces</a:t>
            </a:r>
            <a:r>
              <a:rPr lang="en-GB" sz="2200" dirty="0"/>
              <a:t>: Israel’s military</a:t>
            </a:r>
          </a:p>
          <a:p>
            <a:r>
              <a:rPr lang="en-GB" sz="2200" b="1" dirty="0">
                <a:solidFill>
                  <a:schemeClr val="accent2"/>
                </a:solidFill>
              </a:rPr>
              <a:t>What was the ‘Law of Return’?</a:t>
            </a:r>
          </a:p>
        </p:txBody>
      </p:sp>
      <p:sp>
        <p:nvSpPr>
          <p:cNvPr id="11" name="TextBox 10">
            <a:extLst>
              <a:ext uri="{FF2B5EF4-FFF2-40B4-BE49-F238E27FC236}">
                <a16:creationId xmlns:a16="http://schemas.microsoft.com/office/drawing/2014/main" id="{D49F22A5-0692-C945-A6E3-E918F4D67746}"/>
              </a:ext>
            </a:extLst>
          </p:cNvPr>
          <p:cNvSpPr txBox="1"/>
          <p:nvPr/>
        </p:nvSpPr>
        <p:spPr>
          <a:xfrm>
            <a:off x="158495" y="5675680"/>
            <a:ext cx="3735571" cy="1015663"/>
          </a:xfrm>
          <a:prstGeom prst="rect">
            <a:avLst/>
          </a:prstGeom>
          <a:solidFill>
            <a:schemeClr val="accent6"/>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000" dirty="0"/>
              <a:t>In your book, create a short profile of David Ben-Gurion using the information in the textbook</a:t>
            </a:r>
          </a:p>
        </p:txBody>
      </p:sp>
    </p:spTree>
    <p:extLst>
      <p:ext uri="{BB962C8B-B14F-4D97-AF65-F5344CB8AC3E}">
        <p14:creationId xmlns:p14="http://schemas.microsoft.com/office/powerpoint/2010/main" val="198489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E5E98-B9AE-D744-8359-AE4480D33BDF}"/>
              </a:ext>
            </a:extLst>
          </p:cNvPr>
          <p:cNvSpPr>
            <a:spLocks noGrp="1"/>
          </p:cNvSpPr>
          <p:nvPr>
            <p:ph type="title"/>
          </p:nvPr>
        </p:nvSpPr>
        <p:spPr>
          <a:xfrm>
            <a:off x="304288" y="975658"/>
            <a:ext cx="4040789" cy="1439059"/>
          </a:xfrm>
        </p:spPr>
        <p:txBody>
          <a:bodyPr>
            <a:normAutofit/>
          </a:bodyPr>
          <a:lstStyle/>
          <a:p>
            <a:pPr algn="ctr"/>
            <a:r>
              <a:rPr lang="en-GB" sz="4000" b="1" dirty="0"/>
              <a:t>Meanwhile… for the Palestinians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253855-11CF-D147-A6C6-49C7B41D51F5}"/>
              </a:ext>
            </a:extLst>
          </p:cNvPr>
          <p:cNvSpPr>
            <a:spLocks noGrp="1"/>
          </p:cNvSpPr>
          <p:nvPr>
            <p:ph idx="1"/>
          </p:nvPr>
        </p:nvSpPr>
        <p:spPr>
          <a:xfrm>
            <a:off x="4904097" y="1133879"/>
            <a:ext cx="7163603" cy="1521868"/>
          </a:xfrm>
        </p:spPr>
        <p:txBody>
          <a:bodyPr anchor="ctr">
            <a:normAutofit/>
          </a:bodyPr>
          <a:lstStyle/>
          <a:p>
            <a:r>
              <a:rPr lang="en-GB" sz="2300" dirty="0"/>
              <a:t>Although 750,000 Palestinians had became refugees, many Palestinians remained within the new state of Israel’s borders</a:t>
            </a:r>
          </a:p>
          <a:p>
            <a:r>
              <a:rPr lang="en-GB" sz="2300" dirty="0"/>
              <a:t>These Palestinians were placed under </a:t>
            </a:r>
            <a:r>
              <a:rPr lang="en-GB" sz="2300" b="1" dirty="0">
                <a:solidFill>
                  <a:schemeClr val="accent2"/>
                </a:solidFill>
              </a:rPr>
              <a:t>military law</a:t>
            </a:r>
            <a:endParaRPr lang="en-GB" sz="2300" dirty="0">
              <a:solidFill>
                <a:schemeClr val="accent2"/>
              </a:solidFill>
            </a:endParaRPr>
          </a:p>
        </p:txBody>
      </p:sp>
      <p:pic>
        <p:nvPicPr>
          <p:cNvPr id="9" name="Picture 2">
            <a:extLst>
              <a:ext uri="{FF2B5EF4-FFF2-40B4-BE49-F238E27FC236}">
                <a16:creationId xmlns:a16="http://schemas.microsoft.com/office/drawing/2014/main" id="{F18BCA10-1881-9740-8CA6-55890D2802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1208" y="2403287"/>
            <a:ext cx="3983869" cy="301778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0C5A705E-A30E-A04C-87E5-ADF6DE11E6B9}"/>
              </a:ext>
            </a:extLst>
          </p:cNvPr>
          <p:cNvSpPr txBox="1">
            <a:spLocks/>
          </p:cNvSpPr>
          <p:nvPr/>
        </p:nvSpPr>
        <p:spPr>
          <a:xfrm>
            <a:off x="4904097" y="3195010"/>
            <a:ext cx="7163603" cy="226581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300" dirty="0"/>
              <a:t>Palestinians in refugee camps still hoped to return to their homes… but there was </a:t>
            </a:r>
            <a:r>
              <a:rPr lang="en-GB" sz="2300" b="1" dirty="0">
                <a:solidFill>
                  <a:schemeClr val="accent2"/>
                </a:solidFill>
              </a:rPr>
              <a:t>no sign of this happening</a:t>
            </a:r>
          </a:p>
          <a:p>
            <a:r>
              <a:rPr lang="en-GB" sz="2300" dirty="0"/>
              <a:t>There was also further violence:</a:t>
            </a:r>
          </a:p>
          <a:p>
            <a:pPr marL="800100" lvl="1" indent="-342900"/>
            <a:r>
              <a:rPr lang="en-GB" sz="2300" i="1" dirty="0" err="1"/>
              <a:t>Qibya</a:t>
            </a:r>
            <a:r>
              <a:rPr lang="en-GB" sz="2300" i="1" dirty="0"/>
              <a:t> massacre, 1953</a:t>
            </a:r>
            <a:r>
              <a:rPr lang="en-GB" sz="2300" dirty="0"/>
              <a:t>: 69 Palestinians were killed</a:t>
            </a:r>
          </a:p>
          <a:p>
            <a:pPr marL="800100" lvl="1" indent="-342900"/>
            <a:r>
              <a:rPr lang="en-GB" sz="2300" i="1" dirty="0"/>
              <a:t>Al-</a:t>
            </a:r>
            <a:r>
              <a:rPr lang="en-GB" sz="2300" i="1" dirty="0" err="1"/>
              <a:t>Sammou</a:t>
            </a:r>
            <a:r>
              <a:rPr lang="en-GB" sz="2300" i="1" dirty="0"/>
              <a:t>, 1963</a:t>
            </a:r>
            <a:r>
              <a:rPr lang="en-GB" sz="2300" dirty="0"/>
              <a:t>: attack on Palestinians which led to the UN condemning Israel for "violating the United Nations Charter and the General Armistice Agreement"</a:t>
            </a:r>
          </a:p>
          <a:p>
            <a:endParaRPr lang="en-GB" sz="2300" dirty="0"/>
          </a:p>
        </p:txBody>
      </p:sp>
    </p:spTree>
    <p:extLst>
      <p:ext uri="{BB962C8B-B14F-4D97-AF65-F5344CB8AC3E}">
        <p14:creationId xmlns:p14="http://schemas.microsoft.com/office/powerpoint/2010/main" val="376227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1BAF19-1827-F14B-ACF6-AC2E3466792B}"/>
              </a:ext>
            </a:extLst>
          </p:cNvPr>
          <p:cNvSpPr>
            <a:spLocks noGrp="1"/>
          </p:cNvSpPr>
          <p:nvPr>
            <p:ph type="title"/>
          </p:nvPr>
        </p:nvSpPr>
        <p:spPr>
          <a:xfrm>
            <a:off x="335231" y="412833"/>
            <a:ext cx="11518489" cy="1325563"/>
          </a:xfrm>
        </p:spPr>
        <p:txBody>
          <a:bodyPr>
            <a:normAutofit/>
          </a:bodyPr>
          <a:lstStyle/>
          <a:p>
            <a:pPr algn="ctr"/>
            <a:r>
              <a:rPr lang="en-GB" sz="3600" b="1" dirty="0"/>
              <a:t>Where did Palestinians live between 1948 and 1967?</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 descr="BBC News | In Depth | World | Israel and the Palestinians">
            <a:extLst>
              <a:ext uri="{FF2B5EF4-FFF2-40B4-BE49-F238E27FC236}">
                <a16:creationId xmlns:a16="http://schemas.microsoft.com/office/drawing/2014/main" id="{414AB574-3D0B-FE4F-92F0-6D24B2775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076" y="2164880"/>
            <a:ext cx="3542464" cy="3542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6C77E6-3B53-2341-B857-775B4AE7874E}"/>
              </a:ext>
            </a:extLst>
          </p:cNvPr>
          <p:cNvSpPr txBox="1"/>
          <p:nvPr/>
        </p:nvSpPr>
        <p:spPr>
          <a:xfrm>
            <a:off x="8035956" y="2090064"/>
            <a:ext cx="1621457" cy="2308324"/>
          </a:xfrm>
          <a:prstGeom prst="rect">
            <a:avLst/>
          </a:prstGeom>
          <a:noFill/>
          <a:ln>
            <a:solidFill>
              <a:schemeClr val="accent2"/>
            </a:solidFill>
          </a:ln>
        </p:spPr>
        <p:txBody>
          <a:bodyPr wrap="square" rtlCol="0">
            <a:spAutoFit/>
          </a:bodyPr>
          <a:lstStyle/>
          <a:p>
            <a:pPr algn="ctr"/>
            <a:r>
              <a:rPr lang="en-GB" sz="2400" b="1" dirty="0">
                <a:solidFill>
                  <a:schemeClr val="accent2"/>
                </a:solidFill>
              </a:rPr>
              <a:t>In the West Bank, which was under Jordanian control</a:t>
            </a:r>
          </a:p>
        </p:txBody>
      </p:sp>
      <p:sp>
        <p:nvSpPr>
          <p:cNvPr id="31" name="TextBox 30">
            <a:extLst>
              <a:ext uri="{FF2B5EF4-FFF2-40B4-BE49-F238E27FC236}">
                <a16:creationId xmlns:a16="http://schemas.microsoft.com/office/drawing/2014/main" id="{4534B687-9885-B44F-B10B-741173ED90EC}"/>
              </a:ext>
            </a:extLst>
          </p:cNvPr>
          <p:cNvSpPr txBox="1"/>
          <p:nvPr/>
        </p:nvSpPr>
        <p:spPr>
          <a:xfrm>
            <a:off x="2790392" y="3399020"/>
            <a:ext cx="1330418" cy="2308324"/>
          </a:xfrm>
          <a:prstGeom prst="rect">
            <a:avLst/>
          </a:prstGeom>
          <a:noFill/>
          <a:ln>
            <a:solidFill>
              <a:schemeClr val="accent2"/>
            </a:solidFill>
          </a:ln>
        </p:spPr>
        <p:txBody>
          <a:bodyPr wrap="square" rtlCol="0">
            <a:spAutoFit/>
          </a:bodyPr>
          <a:lstStyle/>
          <a:p>
            <a:pPr algn="ctr"/>
            <a:r>
              <a:rPr lang="en-GB" sz="2400" b="1" dirty="0">
                <a:solidFill>
                  <a:schemeClr val="accent2"/>
                </a:solidFill>
              </a:rPr>
              <a:t>In Gaza, which was under Egyptian control</a:t>
            </a:r>
          </a:p>
        </p:txBody>
      </p:sp>
      <p:sp>
        <p:nvSpPr>
          <p:cNvPr id="33" name="TextBox 32">
            <a:extLst>
              <a:ext uri="{FF2B5EF4-FFF2-40B4-BE49-F238E27FC236}">
                <a16:creationId xmlns:a16="http://schemas.microsoft.com/office/drawing/2014/main" id="{76000558-3DEE-F344-BD19-A6E1F9F5E83C}"/>
              </a:ext>
            </a:extLst>
          </p:cNvPr>
          <p:cNvSpPr txBox="1"/>
          <p:nvPr/>
        </p:nvSpPr>
        <p:spPr>
          <a:xfrm>
            <a:off x="309716" y="2139913"/>
            <a:ext cx="3855338" cy="1200329"/>
          </a:xfrm>
          <a:prstGeom prst="rect">
            <a:avLst/>
          </a:prstGeom>
          <a:noFill/>
          <a:ln>
            <a:solidFill>
              <a:schemeClr val="accent2"/>
            </a:solidFill>
          </a:ln>
        </p:spPr>
        <p:txBody>
          <a:bodyPr wrap="square" rtlCol="0">
            <a:spAutoFit/>
          </a:bodyPr>
          <a:lstStyle/>
          <a:p>
            <a:pPr algn="ctr"/>
            <a:r>
              <a:rPr lang="en-GB" sz="2400" b="1" dirty="0">
                <a:solidFill>
                  <a:schemeClr val="accent2"/>
                </a:solidFill>
              </a:rPr>
              <a:t>Within the new state of Israel, as second-class citizens</a:t>
            </a:r>
          </a:p>
        </p:txBody>
      </p:sp>
      <p:sp>
        <p:nvSpPr>
          <p:cNvPr id="37" name="TextBox 36">
            <a:extLst>
              <a:ext uri="{FF2B5EF4-FFF2-40B4-BE49-F238E27FC236}">
                <a16:creationId xmlns:a16="http://schemas.microsoft.com/office/drawing/2014/main" id="{CCA0FA1F-03D6-3245-A30F-6BC6C4DCA422}"/>
              </a:ext>
            </a:extLst>
          </p:cNvPr>
          <p:cNvSpPr txBox="1"/>
          <p:nvPr/>
        </p:nvSpPr>
        <p:spPr>
          <a:xfrm>
            <a:off x="8004208" y="4450948"/>
            <a:ext cx="3998084" cy="1200329"/>
          </a:xfrm>
          <a:prstGeom prst="rect">
            <a:avLst/>
          </a:prstGeom>
          <a:noFill/>
          <a:ln>
            <a:solidFill>
              <a:schemeClr val="accent2"/>
            </a:solidFill>
          </a:ln>
        </p:spPr>
        <p:txBody>
          <a:bodyPr wrap="square" rtlCol="0">
            <a:spAutoFit/>
          </a:bodyPr>
          <a:lstStyle/>
          <a:p>
            <a:pPr algn="ctr"/>
            <a:r>
              <a:rPr lang="en-GB" sz="2400" b="1" dirty="0">
                <a:solidFill>
                  <a:schemeClr val="accent2"/>
                </a:solidFill>
              </a:rPr>
              <a:t>In 55 massive tented refugee camps in Jordan, Lebanon and Syria</a:t>
            </a:r>
          </a:p>
        </p:txBody>
      </p:sp>
      <p:pic>
        <p:nvPicPr>
          <p:cNvPr id="39" name="Picture 2" descr="Causes of the 1948 Palestinian exodus - Wikipedia">
            <a:extLst>
              <a:ext uri="{FF2B5EF4-FFF2-40B4-BE49-F238E27FC236}">
                <a16:creationId xmlns:a16="http://schemas.microsoft.com/office/drawing/2014/main" id="{07BFE115-95DB-004F-9D39-39E4BEBED0B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2"/>
          <a:stretch/>
        </p:blipFill>
        <p:spPr bwMode="auto">
          <a:xfrm>
            <a:off x="9812324" y="2090064"/>
            <a:ext cx="2221717" cy="23083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AE8B7FB7-1A3A-5A4C-926E-36274089FE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64" r="8025"/>
          <a:stretch/>
        </p:blipFill>
        <p:spPr bwMode="auto">
          <a:xfrm>
            <a:off x="303097" y="3429000"/>
            <a:ext cx="2376628" cy="22222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F2D2F3BA-F347-BF44-936F-1DD05348F0E5}"/>
              </a:ext>
            </a:extLst>
          </p:cNvPr>
          <p:cNvCxnSpPr/>
          <p:nvPr/>
        </p:nvCxnSpPr>
        <p:spPr>
          <a:xfrm flipH="1" flipV="1">
            <a:off x="3849329" y="2964426"/>
            <a:ext cx="2005781" cy="120936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694E4F7-0769-DB44-AB85-1FBB8C7CFF47}"/>
              </a:ext>
            </a:extLst>
          </p:cNvPr>
          <p:cNvCxnSpPr>
            <a:cxnSpLocks/>
          </p:cNvCxnSpPr>
          <p:nvPr/>
        </p:nvCxnSpPr>
        <p:spPr>
          <a:xfrm flipH="1" flipV="1">
            <a:off x="3849329" y="4450948"/>
            <a:ext cx="1421172" cy="27880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3BC7E48-ACA4-D740-BE97-C301290EF4FC}"/>
              </a:ext>
            </a:extLst>
          </p:cNvPr>
          <p:cNvCxnSpPr>
            <a:cxnSpLocks/>
          </p:cNvCxnSpPr>
          <p:nvPr/>
        </p:nvCxnSpPr>
        <p:spPr>
          <a:xfrm flipV="1">
            <a:off x="6550627" y="2964426"/>
            <a:ext cx="1463756" cy="97168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28755-1C79-2649-8038-2363A4E59756}"/>
              </a:ext>
            </a:extLst>
          </p:cNvPr>
          <p:cNvCxnSpPr>
            <a:cxnSpLocks/>
          </p:cNvCxnSpPr>
          <p:nvPr/>
        </p:nvCxnSpPr>
        <p:spPr>
          <a:xfrm>
            <a:off x="7315200" y="4450948"/>
            <a:ext cx="874643" cy="47886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Title 1">
            <a:extLst>
              <a:ext uri="{FF2B5EF4-FFF2-40B4-BE49-F238E27FC236}">
                <a16:creationId xmlns:a16="http://schemas.microsoft.com/office/drawing/2014/main" id="{5876671B-9F26-C14F-B9C8-998572E07751}"/>
              </a:ext>
            </a:extLst>
          </p:cNvPr>
          <p:cNvSpPr txBox="1">
            <a:spLocks/>
          </p:cNvSpPr>
          <p:nvPr/>
        </p:nvSpPr>
        <p:spPr>
          <a:xfrm>
            <a:off x="1122125" y="5939497"/>
            <a:ext cx="9801057" cy="686697"/>
          </a:xfrm>
          <a:custGeom>
            <a:avLst/>
            <a:gdLst>
              <a:gd name="connsiteX0" fmla="*/ 0 w 9801057"/>
              <a:gd name="connsiteY0" fmla="*/ 0 h 686697"/>
              <a:gd name="connsiteX1" fmla="*/ 576533 w 9801057"/>
              <a:gd name="connsiteY1" fmla="*/ 0 h 686697"/>
              <a:gd name="connsiteX2" fmla="*/ 859034 w 9801057"/>
              <a:gd name="connsiteY2" fmla="*/ 0 h 686697"/>
              <a:gd name="connsiteX3" fmla="*/ 1435567 w 9801057"/>
              <a:gd name="connsiteY3" fmla="*/ 0 h 686697"/>
              <a:gd name="connsiteX4" fmla="*/ 1914089 w 9801057"/>
              <a:gd name="connsiteY4" fmla="*/ 0 h 686697"/>
              <a:gd name="connsiteX5" fmla="*/ 2392611 w 9801057"/>
              <a:gd name="connsiteY5" fmla="*/ 0 h 686697"/>
              <a:gd name="connsiteX6" fmla="*/ 3165165 w 9801057"/>
              <a:gd name="connsiteY6" fmla="*/ 0 h 686697"/>
              <a:gd name="connsiteX7" fmla="*/ 3839708 w 9801057"/>
              <a:gd name="connsiteY7" fmla="*/ 0 h 686697"/>
              <a:gd name="connsiteX8" fmla="*/ 4122209 w 9801057"/>
              <a:gd name="connsiteY8" fmla="*/ 0 h 686697"/>
              <a:gd name="connsiteX9" fmla="*/ 4404710 w 9801057"/>
              <a:gd name="connsiteY9" fmla="*/ 0 h 686697"/>
              <a:gd name="connsiteX10" fmla="*/ 5177264 w 9801057"/>
              <a:gd name="connsiteY10" fmla="*/ 0 h 686697"/>
              <a:gd name="connsiteX11" fmla="*/ 5459765 w 9801057"/>
              <a:gd name="connsiteY11" fmla="*/ 0 h 686697"/>
              <a:gd name="connsiteX12" fmla="*/ 6134309 w 9801057"/>
              <a:gd name="connsiteY12" fmla="*/ 0 h 686697"/>
              <a:gd name="connsiteX13" fmla="*/ 6906863 w 9801057"/>
              <a:gd name="connsiteY13" fmla="*/ 0 h 686697"/>
              <a:gd name="connsiteX14" fmla="*/ 7581406 w 9801057"/>
              <a:gd name="connsiteY14" fmla="*/ 0 h 686697"/>
              <a:gd name="connsiteX15" fmla="*/ 8353960 w 9801057"/>
              <a:gd name="connsiteY15" fmla="*/ 0 h 686697"/>
              <a:gd name="connsiteX16" fmla="*/ 9028503 w 9801057"/>
              <a:gd name="connsiteY16" fmla="*/ 0 h 686697"/>
              <a:gd name="connsiteX17" fmla="*/ 9801057 w 9801057"/>
              <a:gd name="connsiteY17" fmla="*/ 0 h 686697"/>
              <a:gd name="connsiteX18" fmla="*/ 9801057 w 9801057"/>
              <a:gd name="connsiteY18" fmla="*/ 322748 h 686697"/>
              <a:gd name="connsiteX19" fmla="*/ 9801057 w 9801057"/>
              <a:gd name="connsiteY19" fmla="*/ 686697 h 686697"/>
              <a:gd name="connsiteX20" fmla="*/ 9420545 w 9801057"/>
              <a:gd name="connsiteY20" fmla="*/ 686697 h 686697"/>
              <a:gd name="connsiteX21" fmla="*/ 9040034 w 9801057"/>
              <a:gd name="connsiteY21" fmla="*/ 686697 h 686697"/>
              <a:gd name="connsiteX22" fmla="*/ 8365490 w 9801057"/>
              <a:gd name="connsiteY22" fmla="*/ 686697 h 686697"/>
              <a:gd name="connsiteX23" fmla="*/ 7592937 w 9801057"/>
              <a:gd name="connsiteY23" fmla="*/ 686697 h 686697"/>
              <a:gd name="connsiteX24" fmla="*/ 7310435 w 9801057"/>
              <a:gd name="connsiteY24" fmla="*/ 686697 h 686697"/>
              <a:gd name="connsiteX25" fmla="*/ 6635892 w 9801057"/>
              <a:gd name="connsiteY25" fmla="*/ 686697 h 686697"/>
              <a:gd name="connsiteX26" fmla="*/ 6353391 w 9801057"/>
              <a:gd name="connsiteY26" fmla="*/ 686697 h 686697"/>
              <a:gd name="connsiteX27" fmla="*/ 6070890 w 9801057"/>
              <a:gd name="connsiteY27" fmla="*/ 686697 h 686697"/>
              <a:gd name="connsiteX28" fmla="*/ 5690378 w 9801057"/>
              <a:gd name="connsiteY28" fmla="*/ 686697 h 686697"/>
              <a:gd name="connsiteX29" fmla="*/ 5309867 w 9801057"/>
              <a:gd name="connsiteY29" fmla="*/ 686697 h 686697"/>
              <a:gd name="connsiteX30" fmla="*/ 4635323 w 9801057"/>
              <a:gd name="connsiteY30" fmla="*/ 686697 h 686697"/>
              <a:gd name="connsiteX31" fmla="*/ 4352822 w 9801057"/>
              <a:gd name="connsiteY31" fmla="*/ 686697 h 686697"/>
              <a:gd name="connsiteX32" fmla="*/ 4070321 w 9801057"/>
              <a:gd name="connsiteY32" fmla="*/ 686697 h 686697"/>
              <a:gd name="connsiteX33" fmla="*/ 3591799 w 9801057"/>
              <a:gd name="connsiteY33" fmla="*/ 686697 h 686697"/>
              <a:gd name="connsiteX34" fmla="*/ 2917256 w 9801057"/>
              <a:gd name="connsiteY34" fmla="*/ 686697 h 686697"/>
              <a:gd name="connsiteX35" fmla="*/ 2634755 w 9801057"/>
              <a:gd name="connsiteY35" fmla="*/ 686697 h 686697"/>
              <a:gd name="connsiteX36" fmla="*/ 1862201 w 9801057"/>
              <a:gd name="connsiteY36" fmla="*/ 686697 h 686697"/>
              <a:gd name="connsiteX37" fmla="*/ 1579700 w 9801057"/>
              <a:gd name="connsiteY37" fmla="*/ 686697 h 686697"/>
              <a:gd name="connsiteX38" fmla="*/ 807146 w 9801057"/>
              <a:gd name="connsiteY38" fmla="*/ 686697 h 686697"/>
              <a:gd name="connsiteX39" fmla="*/ 0 w 9801057"/>
              <a:gd name="connsiteY39" fmla="*/ 686697 h 686697"/>
              <a:gd name="connsiteX40" fmla="*/ 0 w 9801057"/>
              <a:gd name="connsiteY40" fmla="*/ 350215 h 686697"/>
              <a:gd name="connsiteX41" fmla="*/ 0 w 9801057"/>
              <a:gd name="connsiteY41" fmla="*/ 0 h 6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801057" h="686697" fill="none" extrusionOk="0">
                <a:moveTo>
                  <a:pt x="0" y="0"/>
                </a:moveTo>
                <a:cubicBezTo>
                  <a:pt x="254351" y="-22674"/>
                  <a:pt x="329367" y="37633"/>
                  <a:pt x="576533" y="0"/>
                </a:cubicBezTo>
                <a:cubicBezTo>
                  <a:pt x="823699" y="-37633"/>
                  <a:pt x="761327" y="27604"/>
                  <a:pt x="859034" y="0"/>
                </a:cubicBezTo>
                <a:cubicBezTo>
                  <a:pt x="956741" y="-27604"/>
                  <a:pt x="1292871" y="24796"/>
                  <a:pt x="1435567" y="0"/>
                </a:cubicBezTo>
                <a:cubicBezTo>
                  <a:pt x="1578263" y="-24796"/>
                  <a:pt x="1763551" y="40191"/>
                  <a:pt x="1914089" y="0"/>
                </a:cubicBezTo>
                <a:cubicBezTo>
                  <a:pt x="2064627" y="-40191"/>
                  <a:pt x="2261100" y="13972"/>
                  <a:pt x="2392611" y="0"/>
                </a:cubicBezTo>
                <a:cubicBezTo>
                  <a:pt x="2524122" y="-13972"/>
                  <a:pt x="2959972" y="18363"/>
                  <a:pt x="3165165" y="0"/>
                </a:cubicBezTo>
                <a:cubicBezTo>
                  <a:pt x="3370358" y="-18363"/>
                  <a:pt x="3566040" y="79573"/>
                  <a:pt x="3839708" y="0"/>
                </a:cubicBezTo>
                <a:cubicBezTo>
                  <a:pt x="4113376" y="-79573"/>
                  <a:pt x="3998965" y="10992"/>
                  <a:pt x="4122209" y="0"/>
                </a:cubicBezTo>
                <a:cubicBezTo>
                  <a:pt x="4245453" y="-10992"/>
                  <a:pt x="4345587" y="23850"/>
                  <a:pt x="4404710" y="0"/>
                </a:cubicBezTo>
                <a:cubicBezTo>
                  <a:pt x="4463833" y="-23850"/>
                  <a:pt x="4892620" y="46966"/>
                  <a:pt x="5177264" y="0"/>
                </a:cubicBezTo>
                <a:cubicBezTo>
                  <a:pt x="5461908" y="-46966"/>
                  <a:pt x="5333141" y="17437"/>
                  <a:pt x="5459765" y="0"/>
                </a:cubicBezTo>
                <a:cubicBezTo>
                  <a:pt x="5586389" y="-17437"/>
                  <a:pt x="5877387" y="25320"/>
                  <a:pt x="6134309" y="0"/>
                </a:cubicBezTo>
                <a:cubicBezTo>
                  <a:pt x="6391231" y="-25320"/>
                  <a:pt x="6672517" y="52134"/>
                  <a:pt x="6906863" y="0"/>
                </a:cubicBezTo>
                <a:cubicBezTo>
                  <a:pt x="7141209" y="-52134"/>
                  <a:pt x="7437323" y="28343"/>
                  <a:pt x="7581406" y="0"/>
                </a:cubicBezTo>
                <a:cubicBezTo>
                  <a:pt x="7725489" y="-28343"/>
                  <a:pt x="8159784" y="89587"/>
                  <a:pt x="8353960" y="0"/>
                </a:cubicBezTo>
                <a:cubicBezTo>
                  <a:pt x="8548136" y="-89587"/>
                  <a:pt x="8777539" y="80108"/>
                  <a:pt x="9028503" y="0"/>
                </a:cubicBezTo>
                <a:cubicBezTo>
                  <a:pt x="9279467" y="-80108"/>
                  <a:pt x="9481908" y="38749"/>
                  <a:pt x="9801057" y="0"/>
                </a:cubicBezTo>
                <a:cubicBezTo>
                  <a:pt x="9806011" y="88049"/>
                  <a:pt x="9776091" y="240649"/>
                  <a:pt x="9801057" y="322748"/>
                </a:cubicBezTo>
                <a:cubicBezTo>
                  <a:pt x="9826023" y="404847"/>
                  <a:pt x="9759728" y="518804"/>
                  <a:pt x="9801057" y="686697"/>
                </a:cubicBezTo>
                <a:cubicBezTo>
                  <a:pt x="9666712" y="726816"/>
                  <a:pt x="9555689" y="668954"/>
                  <a:pt x="9420545" y="686697"/>
                </a:cubicBezTo>
                <a:cubicBezTo>
                  <a:pt x="9285401" y="704440"/>
                  <a:pt x="9139208" y="658659"/>
                  <a:pt x="9040034" y="686697"/>
                </a:cubicBezTo>
                <a:cubicBezTo>
                  <a:pt x="8940860" y="714735"/>
                  <a:pt x="8534985" y="649939"/>
                  <a:pt x="8365490" y="686697"/>
                </a:cubicBezTo>
                <a:cubicBezTo>
                  <a:pt x="8195995" y="723455"/>
                  <a:pt x="7823457" y="642856"/>
                  <a:pt x="7592937" y="686697"/>
                </a:cubicBezTo>
                <a:cubicBezTo>
                  <a:pt x="7362417" y="730538"/>
                  <a:pt x="7384396" y="660531"/>
                  <a:pt x="7310435" y="686697"/>
                </a:cubicBezTo>
                <a:cubicBezTo>
                  <a:pt x="7236474" y="712863"/>
                  <a:pt x="6771146" y="678069"/>
                  <a:pt x="6635892" y="686697"/>
                </a:cubicBezTo>
                <a:cubicBezTo>
                  <a:pt x="6500638" y="695325"/>
                  <a:pt x="6447179" y="654730"/>
                  <a:pt x="6353391" y="686697"/>
                </a:cubicBezTo>
                <a:cubicBezTo>
                  <a:pt x="6259603" y="718664"/>
                  <a:pt x="6206567" y="657396"/>
                  <a:pt x="6070890" y="686697"/>
                </a:cubicBezTo>
                <a:cubicBezTo>
                  <a:pt x="5935213" y="715998"/>
                  <a:pt x="5828960" y="680624"/>
                  <a:pt x="5690378" y="686697"/>
                </a:cubicBezTo>
                <a:cubicBezTo>
                  <a:pt x="5551796" y="692770"/>
                  <a:pt x="5398444" y="643134"/>
                  <a:pt x="5309867" y="686697"/>
                </a:cubicBezTo>
                <a:cubicBezTo>
                  <a:pt x="5221290" y="730260"/>
                  <a:pt x="4778788" y="633171"/>
                  <a:pt x="4635323" y="686697"/>
                </a:cubicBezTo>
                <a:cubicBezTo>
                  <a:pt x="4491858" y="740223"/>
                  <a:pt x="4491064" y="666520"/>
                  <a:pt x="4352822" y="686697"/>
                </a:cubicBezTo>
                <a:cubicBezTo>
                  <a:pt x="4214580" y="706874"/>
                  <a:pt x="4136018" y="674612"/>
                  <a:pt x="4070321" y="686697"/>
                </a:cubicBezTo>
                <a:cubicBezTo>
                  <a:pt x="4004624" y="698782"/>
                  <a:pt x="3801053" y="662009"/>
                  <a:pt x="3591799" y="686697"/>
                </a:cubicBezTo>
                <a:cubicBezTo>
                  <a:pt x="3382545" y="711385"/>
                  <a:pt x="3210707" y="657541"/>
                  <a:pt x="2917256" y="686697"/>
                </a:cubicBezTo>
                <a:cubicBezTo>
                  <a:pt x="2623805" y="715853"/>
                  <a:pt x="2700888" y="678373"/>
                  <a:pt x="2634755" y="686697"/>
                </a:cubicBezTo>
                <a:cubicBezTo>
                  <a:pt x="2568622" y="695021"/>
                  <a:pt x="2131312" y="658420"/>
                  <a:pt x="1862201" y="686697"/>
                </a:cubicBezTo>
                <a:cubicBezTo>
                  <a:pt x="1593090" y="714974"/>
                  <a:pt x="1703674" y="664852"/>
                  <a:pt x="1579700" y="686697"/>
                </a:cubicBezTo>
                <a:cubicBezTo>
                  <a:pt x="1455726" y="708542"/>
                  <a:pt x="1148700" y="679425"/>
                  <a:pt x="807146" y="686697"/>
                </a:cubicBezTo>
                <a:cubicBezTo>
                  <a:pt x="465592" y="693969"/>
                  <a:pt x="203869" y="611695"/>
                  <a:pt x="0" y="686697"/>
                </a:cubicBezTo>
                <a:cubicBezTo>
                  <a:pt x="-27121" y="557496"/>
                  <a:pt x="28299" y="505818"/>
                  <a:pt x="0" y="350215"/>
                </a:cubicBezTo>
                <a:cubicBezTo>
                  <a:pt x="-28299" y="194612"/>
                  <a:pt x="33243" y="174031"/>
                  <a:pt x="0" y="0"/>
                </a:cubicBezTo>
                <a:close/>
              </a:path>
              <a:path w="9801057" h="686697" stroke="0" extrusionOk="0">
                <a:moveTo>
                  <a:pt x="0" y="0"/>
                </a:moveTo>
                <a:cubicBezTo>
                  <a:pt x="119927" y="-16779"/>
                  <a:pt x="260373" y="8682"/>
                  <a:pt x="380512" y="0"/>
                </a:cubicBezTo>
                <a:cubicBezTo>
                  <a:pt x="500651" y="-8682"/>
                  <a:pt x="838784" y="47938"/>
                  <a:pt x="1055055" y="0"/>
                </a:cubicBezTo>
                <a:cubicBezTo>
                  <a:pt x="1271326" y="-47938"/>
                  <a:pt x="1305147" y="55175"/>
                  <a:pt x="1533577" y="0"/>
                </a:cubicBezTo>
                <a:cubicBezTo>
                  <a:pt x="1762007" y="-55175"/>
                  <a:pt x="2030039" y="52803"/>
                  <a:pt x="2208120" y="0"/>
                </a:cubicBezTo>
                <a:cubicBezTo>
                  <a:pt x="2386201" y="-52803"/>
                  <a:pt x="2428778" y="8863"/>
                  <a:pt x="2588632" y="0"/>
                </a:cubicBezTo>
                <a:cubicBezTo>
                  <a:pt x="2748486" y="-8863"/>
                  <a:pt x="2956059" y="65472"/>
                  <a:pt x="3165165" y="0"/>
                </a:cubicBezTo>
                <a:cubicBezTo>
                  <a:pt x="3374271" y="-65472"/>
                  <a:pt x="3419685" y="10682"/>
                  <a:pt x="3545677" y="0"/>
                </a:cubicBezTo>
                <a:cubicBezTo>
                  <a:pt x="3671669" y="-10682"/>
                  <a:pt x="3862362" y="6379"/>
                  <a:pt x="4024199" y="0"/>
                </a:cubicBezTo>
                <a:cubicBezTo>
                  <a:pt x="4186036" y="-6379"/>
                  <a:pt x="4373107" y="7895"/>
                  <a:pt x="4600731" y="0"/>
                </a:cubicBezTo>
                <a:cubicBezTo>
                  <a:pt x="4828355" y="-7895"/>
                  <a:pt x="4765898" y="10205"/>
                  <a:pt x="4883233" y="0"/>
                </a:cubicBezTo>
                <a:cubicBezTo>
                  <a:pt x="5000568" y="-10205"/>
                  <a:pt x="5311725" y="55187"/>
                  <a:pt x="5459765" y="0"/>
                </a:cubicBezTo>
                <a:cubicBezTo>
                  <a:pt x="5607805" y="-55187"/>
                  <a:pt x="5645264" y="8105"/>
                  <a:pt x="5742266" y="0"/>
                </a:cubicBezTo>
                <a:cubicBezTo>
                  <a:pt x="5839268" y="-8105"/>
                  <a:pt x="6015115" y="11081"/>
                  <a:pt x="6220789" y="0"/>
                </a:cubicBezTo>
                <a:cubicBezTo>
                  <a:pt x="6426463" y="-11081"/>
                  <a:pt x="6422964" y="33140"/>
                  <a:pt x="6601300" y="0"/>
                </a:cubicBezTo>
                <a:cubicBezTo>
                  <a:pt x="6779636" y="-33140"/>
                  <a:pt x="7216251" y="92298"/>
                  <a:pt x="7373854" y="0"/>
                </a:cubicBezTo>
                <a:cubicBezTo>
                  <a:pt x="7531457" y="-92298"/>
                  <a:pt x="7817567" y="6175"/>
                  <a:pt x="8048397" y="0"/>
                </a:cubicBezTo>
                <a:cubicBezTo>
                  <a:pt x="8279227" y="-6175"/>
                  <a:pt x="8460281" y="39018"/>
                  <a:pt x="8624930" y="0"/>
                </a:cubicBezTo>
                <a:cubicBezTo>
                  <a:pt x="8789579" y="-39018"/>
                  <a:pt x="8776356" y="15603"/>
                  <a:pt x="8907431" y="0"/>
                </a:cubicBezTo>
                <a:cubicBezTo>
                  <a:pt x="9038506" y="-15603"/>
                  <a:pt x="9584974" y="75805"/>
                  <a:pt x="9801057" y="0"/>
                </a:cubicBezTo>
                <a:cubicBezTo>
                  <a:pt x="9824944" y="76061"/>
                  <a:pt x="9784052" y="178553"/>
                  <a:pt x="9801057" y="329615"/>
                </a:cubicBezTo>
                <a:cubicBezTo>
                  <a:pt x="9818062" y="480678"/>
                  <a:pt x="9800797" y="519832"/>
                  <a:pt x="9801057" y="686697"/>
                </a:cubicBezTo>
                <a:cubicBezTo>
                  <a:pt x="9694293" y="707824"/>
                  <a:pt x="9501459" y="666364"/>
                  <a:pt x="9420545" y="686697"/>
                </a:cubicBezTo>
                <a:cubicBezTo>
                  <a:pt x="9339631" y="707030"/>
                  <a:pt x="8896436" y="666458"/>
                  <a:pt x="8647991" y="686697"/>
                </a:cubicBezTo>
                <a:cubicBezTo>
                  <a:pt x="8399546" y="706936"/>
                  <a:pt x="8443076" y="652652"/>
                  <a:pt x="8267480" y="686697"/>
                </a:cubicBezTo>
                <a:cubicBezTo>
                  <a:pt x="8091884" y="720742"/>
                  <a:pt x="8084736" y="684928"/>
                  <a:pt x="7984979" y="686697"/>
                </a:cubicBezTo>
                <a:cubicBezTo>
                  <a:pt x="7885222" y="688466"/>
                  <a:pt x="7775278" y="674323"/>
                  <a:pt x="7702478" y="686697"/>
                </a:cubicBezTo>
                <a:cubicBezTo>
                  <a:pt x="7629678" y="699071"/>
                  <a:pt x="7441655" y="672717"/>
                  <a:pt x="7223956" y="686697"/>
                </a:cubicBezTo>
                <a:cubicBezTo>
                  <a:pt x="7006257" y="700677"/>
                  <a:pt x="6687894" y="639068"/>
                  <a:pt x="6549412" y="686697"/>
                </a:cubicBezTo>
                <a:cubicBezTo>
                  <a:pt x="6410930" y="734326"/>
                  <a:pt x="6374134" y="664438"/>
                  <a:pt x="6266911" y="686697"/>
                </a:cubicBezTo>
                <a:cubicBezTo>
                  <a:pt x="6159688" y="708956"/>
                  <a:pt x="5918409" y="650356"/>
                  <a:pt x="5788389" y="686697"/>
                </a:cubicBezTo>
                <a:cubicBezTo>
                  <a:pt x="5658369" y="723038"/>
                  <a:pt x="5356153" y="613687"/>
                  <a:pt x="5113846" y="686697"/>
                </a:cubicBezTo>
                <a:cubicBezTo>
                  <a:pt x="4871539" y="759707"/>
                  <a:pt x="4553952" y="634910"/>
                  <a:pt x="4341292" y="686697"/>
                </a:cubicBezTo>
                <a:cubicBezTo>
                  <a:pt x="4128632" y="738484"/>
                  <a:pt x="3993841" y="671789"/>
                  <a:pt x="3862770" y="686697"/>
                </a:cubicBezTo>
                <a:cubicBezTo>
                  <a:pt x="3731699" y="701605"/>
                  <a:pt x="3576007" y="650060"/>
                  <a:pt x="3482258" y="686697"/>
                </a:cubicBezTo>
                <a:cubicBezTo>
                  <a:pt x="3388509" y="723334"/>
                  <a:pt x="3024180" y="645734"/>
                  <a:pt x="2807715" y="686697"/>
                </a:cubicBezTo>
                <a:cubicBezTo>
                  <a:pt x="2591250" y="727660"/>
                  <a:pt x="2549438" y="636436"/>
                  <a:pt x="2329192" y="686697"/>
                </a:cubicBezTo>
                <a:cubicBezTo>
                  <a:pt x="2108946" y="736958"/>
                  <a:pt x="1987440" y="649946"/>
                  <a:pt x="1654649" y="686697"/>
                </a:cubicBezTo>
                <a:cubicBezTo>
                  <a:pt x="1321858" y="723448"/>
                  <a:pt x="1358619" y="653898"/>
                  <a:pt x="1274137" y="686697"/>
                </a:cubicBezTo>
                <a:cubicBezTo>
                  <a:pt x="1189655" y="719496"/>
                  <a:pt x="1096508" y="663955"/>
                  <a:pt x="991636" y="686697"/>
                </a:cubicBezTo>
                <a:cubicBezTo>
                  <a:pt x="886764" y="709439"/>
                  <a:pt x="208449" y="660506"/>
                  <a:pt x="0" y="686697"/>
                </a:cubicBezTo>
                <a:cubicBezTo>
                  <a:pt x="-10163" y="614824"/>
                  <a:pt x="39849" y="428496"/>
                  <a:pt x="0" y="336482"/>
                </a:cubicBezTo>
                <a:cubicBezTo>
                  <a:pt x="-39849" y="244469"/>
                  <a:pt x="13257" y="134037"/>
                  <a:pt x="0" y="0"/>
                </a:cubicBezTo>
                <a:close/>
              </a:path>
            </a:pathLst>
          </a:custGeom>
          <a:ln w="76200">
            <a:solidFill>
              <a:schemeClr val="accent2"/>
            </a:solidFill>
            <a:extLst>
              <a:ext uri="{C807C97D-BFC1-408E-A445-0C87EB9F89A2}">
                <ask:lineSketchStyleProps xmlns:ask="http://schemas.microsoft.com/office/drawing/2018/sketchyshapes" sd="4222757554">
                  <a:prstGeom prst="rect">
                    <a:avLst/>
                  </a:prstGeom>
                  <ask:type>
                    <ask:lineSketchScribble/>
                  </ask:type>
                </ask:lineSketchStyleProps>
              </a:ext>
            </a:extLst>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t>These Palestinians have never returned home… in 2021, there were more than </a:t>
            </a:r>
            <a:r>
              <a:rPr lang="en-GB" sz="2400" b="1" u="sng" dirty="0"/>
              <a:t>7 million</a:t>
            </a:r>
            <a:r>
              <a:rPr lang="en-GB" sz="2400" b="1" dirty="0"/>
              <a:t> </a:t>
            </a:r>
            <a:r>
              <a:rPr lang="en-GB" sz="2400" dirty="0"/>
              <a:t>Palestinian refugees scattered across the world</a:t>
            </a:r>
          </a:p>
        </p:txBody>
      </p:sp>
    </p:spTree>
    <p:extLst>
      <p:ext uri="{BB962C8B-B14F-4D97-AF65-F5344CB8AC3E}">
        <p14:creationId xmlns:p14="http://schemas.microsoft.com/office/powerpoint/2010/main" val="34446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3"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61D69-3AD5-804F-9C9A-0416DBA5C376}"/>
              </a:ext>
            </a:extLst>
          </p:cNvPr>
          <p:cNvSpPr>
            <a:spLocks noGrp="1"/>
          </p:cNvSpPr>
          <p:nvPr>
            <p:ph type="title"/>
          </p:nvPr>
        </p:nvSpPr>
        <p:spPr>
          <a:xfrm>
            <a:off x="669036" y="502533"/>
            <a:ext cx="10515600" cy="1325563"/>
          </a:xfrm>
        </p:spPr>
        <p:txBody>
          <a:bodyPr>
            <a:normAutofit/>
          </a:bodyPr>
          <a:lstStyle/>
          <a:p>
            <a:r>
              <a:rPr lang="en-GB" b="1" dirty="0"/>
              <a:t>The global political landscape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FAB061-6BB5-C14E-89D3-3F48BB6F877E}"/>
              </a:ext>
            </a:extLst>
          </p:cNvPr>
          <p:cNvSpPr>
            <a:spLocks noGrp="1"/>
          </p:cNvSpPr>
          <p:nvPr>
            <p:ph idx="1"/>
          </p:nvPr>
        </p:nvSpPr>
        <p:spPr>
          <a:xfrm>
            <a:off x="669036" y="2231803"/>
            <a:ext cx="7230364" cy="1614672"/>
          </a:xfrm>
        </p:spPr>
        <p:txBody>
          <a:bodyPr lIns="90000">
            <a:noAutofit/>
          </a:bodyPr>
          <a:lstStyle/>
          <a:p>
            <a:r>
              <a:rPr lang="en-GB" sz="2200" dirty="0"/>
              <a:t>As well as </a:t>
            </a:r>
            <a:r>
              <a:rPr lang="en-GB" sz="2200" b="1" dirty="0"/>
              <a:t>tension</a:t>
            </a:r>
            <a:r>
              <a:rPr lang="en-GB" sz="2200" dirty="0"/>
              <a:t> and </a:t>
            </a:r>
            <a:r>
              <a:rPr lang="en-GB" sz="2200" b="1" dirty="0"/>
              <a:t>violence</a:t>
            </a:r>
            <a:r>
              <a:rPr lang="en-GB" sz="2200" dirty="0"/>
              <a:t> between Israel and the new state’s Arab neighbours, 1948 until 1967 was characterised by the broader context of the </a:t>
            </a:r>
            <a:r>
              <a:rPr lang="en-GB" sz="2200" b="1" dirty="0"/>
              <a:t>Cold War</a:t>
            </a:r>
          </a:p>
          <a:p>
            <a:r>
              <a:rPr lang="en-GB" sz="2200" b="1" dirty="0">
                <a:solidFill>
                  <a:schemeClr val="accent2"/>
                </a:solidFill>
              </a:rPr>
              <a:t>What was the Cold War?</a:t>
            </a:r>
          </a:p>
          <a:p>
            <a:pPr marL="0" indent="0">
              <a:buNone/>
            </a:pPr>
            <a:endParaRPr lang="en-GB" sz="2200" dirty="0"/>
          </a:p>
        </p:txBody>
      </p:sp>
      <p:pic>
        <p:nvPicPr>
          <p:cNvPr id="3074" name="Picture 2" descr="How the Cold War can explain our current standoff with Russia - Vox">
            <a:extLst>
              <a:ext uri="{FF2B5EF4-FFF2-40B4-BE49-F238E27FC236}">
                <a16:creationId xmlns:a16="http://schemas.microsoft.com/office/drawing/2014/main" id="{D6694ECB-C488-3E4D-A2A1-24FE1A70E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143027"/>
            <a:ext cx="2878836" cy="19192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C30591-3FBE-5E4E-A5B8-61DED01CD437}"/>
              </a:ext>
            </a:extLst>
          </p:cNvPr>
          <p:cNvSpPr/>
          <p:nvPr/>
        </p:nvSpPr>
        <p:spPr>
          <a:xfrm>
            <a:off x="766064" y="4024151"/>
            <a:ext cx="10054336" cy="2462213"/>
          </a:xfrm>
          <a:prstGeom prst="rect">
            <a:avLst/>
          </a:prstGeom>
        </p:spPr>
        <p:txBody>
          <a:bodyPr wrap="square">
            <a:spAutoFit/>
          </a:bodyPr>
          <a:lstStyle/>
          <a:p>
            <a:r>
              <a:rPr lang="en-GB" sz="2200" b="1" dirty="0">
                <a:solidFill>
                  <a:srgbClr val="002060"/>
                </a:solidFill>
              </a:rPr>
              <a:t>The Cold War:</a:t>
            </a:r>
          </a:p>
          <a:p>
            <a:pPr marL="800100" lvl="1" indent="-342900">
              <a:buFont typeface="Arial" panose="020B0604020202020204" pitchFamily="34" charset="0"/>
              <a:buChar char="•"/>
            </a:pPr>
            <a:r>
              <a:rPr lang="en-GB" sz="2200" dirty="0">
                <a:solidFill>
                  <a:srgbClr val="002060"/>
                </a:solidFill>
              </a:rPr>
              <a:t>A time of </a:t>
            </a:r>
            <a:r>
              <a:rPr lang="en-GB" sz="2200" b="1" dirty="0">
                <a:solidFill>
                  <a:srgbClr val="002060"/>
                </a:solidFill>
              </a:rPr>
              <a:t>tension</a:t>
            </a:r>
            <a:r>
              <a:rPr lang="en-GB" sz="2200" dirty="0">
                <a:solidFill>
                  <a:srgbClr val="002060"/>
                </a:solidFill>
              </a:rPr>
              <a:t> between the </a:t>
            </a:r>
            <a:r>
              <a:rPr lang="en-GB" sz="2200" b="1" dirty="0">
                <a:solidFill>
                  <a:srgbClr val="002060"/>
                </a:solidFill>
              </a:rPr>
              <a:t>USSR</a:t>
            </a:r>
            <a:r>
              <a:rPr lang="en-GB" sz="2200" dirty="0">
                <a:solidFill>
                  <a:srgbClr val="002060"/>
                </a:solidFill>
              </a:rPr>
              <a:t> and </a:t>
            </a:r>
            <a:r>
              <a:rPr lang="en-GB" sz="2200" b="1" dirty="0">
                <a:solidFill>
                  <a:srgbClr val="002060"/>
                </a:solidFill>
              </a:rPr>
              <a:t>western countries </a:t>
            </a:r>
            <a:r>
              <a:rPr lang="en-GB" sz="2200" dirty="0">
                <a:solidFill>
                  <a:srgbClr val="002060"/>
                </a:solidFill>
              </a:rPr>
              <a:t>(including the USA and Britain)</a:t>
            </a:r>
          </a:p>
          <a:p>
            <a:pPr marL="800100" lvl="1" indent="-342900">
              <a:buFont typeface="Arial" panose="020B0604020202020204" pitchFamily="34" charset="0"/>
              <a:buChar char="•"/>
            </a:pPr>
            <a:r>
              <a:rPr lang="en-GB" sz="2200" dirty="0">
                <a:solidFill>
                  <a:srgbClr val="002060"/>
                </a:solidFill>
              </a:rPr>
              <a:t>Lasted from the 1940s until 1991</a:t>
            </a:r>
          </a:p>
          <a:p>
            <a:pPr marL="800100" lvl="1" indent="-342900">
              <a:buFont typeface="Arial" panose="020B0604020202020204" pitchFamily="34" charset="0"/>
              <a:buChar char="•"/>
            </a:pPr>
            <a:r>
              <a:rPr lang="en-GB" sz="2200" dirty="0">
                <a:solidFill>
                  <a:srgbClr val="002060"/>
                </a:solidFill>
              </a:rPr>
              <a:t>It was about </a:t>
            </a:r>
            <a:r>
              <a:rPr lang="en-GB" sz="2200" b="1" dirty="0">
                <a:solidFill>
                  <a:srgbClr val="002060"/>
                </a:solidFill>
              </a:rPr>
              <a:t>ways of ruling</a:t>
            </a:r>
            <a:r>
              <a:rPr lang="en-GB" sz="2200" dirty="0">
                <a:solidFill>
                  <a:srgbClr val="002060"/>
                </a:solidFill>
              </a:rPr>
              <a:t>: communism vs. capitalism</a:t>
            </a:r>
          </a:p>
          <a:p>
            <a:pPr marL="800100" lvl="1" indent="-342900">
              <a:buFont typeface="Arial" panose="020B0604020202020204" pitchFamily="34" charset="0"/>
              <a:buChar char="•"/>
            </a:pPr>
            <a:r>
              <a:rPr lang="en-GB" sz="2200" dirty="0">
                <a:solidFill>
                  <a:srgbClr val="002060"/>
                </a:solidFill>
              </a:rPr>
              <a:t>A ‘</a:t>
            </a:r>
            <a:r>
              <a:rPr lang="en-GB" sz="2200" b="1" dirty="0">
                <a:solidFill>
                  <a:srgbClr val="002060"/>
                </a:solidFill>
              </a:rPr>
              <a:t>cold</a:t>
            </a:r>
            <a:r>
              <a:rPr lang="en-GB" sz="2200" dirty="0">
                <a:solidFill>
                  <a:srgbClr val="002060"/>
                </a:solidFill>
              </a:rPr>
              <a:t>’ war because it never got ‘hot’ </a:t>
            </a:r>
            <a:r>
              <a:rPr lang="en-GB" sz="2200" dirty="0">
                <a:solidFill>
                  <a:srgbClr val="002060"/>
                </a:solidFill>
                <a:sym typeface="Wingdings" pitchFamily="2" charset="2"/>
              </a:rPr>
              <a:t></a:t>
            </a:r>
            <a:r>
              <a:rPr lang="en-GB" sz="2200" dirty="0">
                <a:solidFill>
                  <a:srgbClr val="002060"/>
                </a:solidFill>
              </a:rPr>
              <a:t> there was no </a:t>
            </a:r>
            <a:r>
              <a:rPr lang="en-GB" sz="2200" i="1" dirty="0">
                <a:solidFill>
                  <a:srgbClr val="002060"/>
                </a:solidFill>
              </a:rPr>
              <a:t>direct</a:t>
            </a:r>
            <a:r>
              <a:rPr lang="en-GB" sz="2200" dirty="0">
                <a:solidFill>
                  <a:srgbClr val="002060"/>
                </a:solidFill>
              </a:rPr>
              <a:t> military action between the USSR and western countries</a:t>
            </a:r>
          </a:p>
        </p:txBody>
      </p:sp>
    </p:spTree>
    <p:extLst>
      <p:ext uri="{BB962C8B-B14F-4D97-AF65-F5344CB8AC3E}">
        <p14:creationId xmlns:p14="http://schemas.microsoft.com/office/powerpoint/2010/main" val="112132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9CD9E6-456D-3E40-A0B6-10217F183D74}"/>
              </a:ext>
            </a:extLst>
          </p:cNvPr>
          <p:cNvSpPr txBox="1">
            <a:spLocks/>
          </p:cNvSpPr>
          <p:nvPr/>
        </p:nvSpPr>
        <p:spPr>
          <a:xfrm>
            <a:off x="176873" y="1286756"/>
            <a:ext cx="3608907" cy="5014655"/>
          </a:xfrm>
          <a:prstGeom prst="rect">
            <a:avLst/>
          </a:prstGeom>
        </p:spPr>
        <p:txBody>
          <a:bodyPr vert="horz" lIns="9000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i="1" kern="1200" dirty="0">
                <a:solidFill>
                  <a:schemeClr val="accent2"/>
                </a:solidFill>
                <a:latin typeface="+mj-lt"/>
                <a:ea typeface="+mj-ea"/>
                <a:cs typeface="+mj-cs"/>
              </a:rPr>
              <a:t>Whilst watching this short video on the Suez Crisis, note down the answers to these questions in your books:</a:t>
            </a:r>
          </a:p>
          <a:p>
            <a:pPr>
              <a:spcAft>
                <a:spcPts val="600"/>
              </a:spcAft>
            </a:pPr>
            <a:endParaRPr lang="en-US" sz="2800" dirty="0">
              <a:solidFill>
                <a:schemeClr val="accent2"/>
              </a:solidFill>
            </a:endParaRPr>
          </a:p>
          <a:p>
            <a:pPr marL="514350" indent="-514350">
              <a:spcAft>
                <a:spcPts val="600"/>
              </a:spcAft>
              <a:buAutoNum type="arabicParenR"/>
            </a:pPr>
            <a:r>
              <a:rPr lang="en-US" sz="2800" kern="1200" dirty="0">
                <a:solidFill>
                  <a:schemeClr val="accent2"/>
                </a:solidFill>
                <a:latin typeface="+mj-lt"/>
                <a:ea typeface="+mj-ea"/>
                <a:cs typeface="+mj-cs"/>
              </a:rPr>
              <a:t>What is the Suez Canal? </a:t>
            </a:r>
          </a:p>
          <a:p>
            <a:pPr marL="514350" indent="-514350">
              <a:spcAft>
                <a:spcPts val="600"/>
              </a:spcAft>
              <a:buAutoNum type="arabicParenR"/>
            </a:pPr>
            <a:r>
              <a:rPr lang="en-US" sz="2800" kern="1200" dirty="0">
                <a:solidFill>
                  <a:schemeClr val="accent2"/>
                </a:solidFill>
                <a:latin typeface="+mj-lt"/>
                <a:ea typeface="+mj-ea"/>
                <a:cs typeface="+mj-cs"/>
              </a:rPr>
              <a:t>Why did Gamal Abdel Nasser want to </a:t>
            </a:r>
            <a:r>
              <a:rPr lang="en-US" sz="2800" kern="1200" dirty="0" err="1">
                <a:solidFill>
                  <a:schemeClr val="accent2"/>
                </a:solidFill>
                <a:latin typeface="+mj-lt"/>
                <a:ea typeface="+mj-ea"/>
                <a:cs typeface="+mj-cs"/>
              </a:rPr>
              <a:t>nationalise</a:t>
            </a:r>
            <a:r>
              <a:rPr lang="en-US" sz="2800" kern="1200" dirty="0">
                <a:solidFill>
                  <a:schemeClr val="accent2"/>
                </a:solidFill>
                <a:latin typeface="+mj-lt"/>
                <a:ea typeface="+mj-ea"/>
                <a:cs typeface="+mj-cs"/>
              </a:rPr>
              <a:t> it?</a:t>
            </a:r>
          </a:p>
          <a:p>
            <a:pPr marL="514350" indent="-514350">
              <a:spcAft>
                <a:spcPts val="600"/>
              </a:spcAft>
              <a:buAutoNum type="arabicParenR"/>
            </a:pPr>
            <a:r>
              <a:rPr lang="en-US" sz="2800" dirty="0">
                <a:solidFill>
                  <a:schemeClr val="accent2"/>
                </a:solidFill>
              </a:rPr>
              <a:t>Why did this become an international crisis?</a:t>
            </a:r>
            <a:endParaRPr lang="en-US" sz="2800" kern="1200" dirty="0">
              <a:solidFill>
                <a:schemeClr val="accent2"/>
              </a:solidFill>
              <a:latin typeface="+mj-lt"/>
              <a:ea typeface="+mj-ea"/>
              <a:cs typeface="+mj-cs"/>
            </a:endParaRPr>
          </a:p>
        </p:txBody>
      </p:sp>
      <p:pic>
        <p:nvPicPr>
          <p:cNvPr id="9" name="Online Media 8" descr="Here's Why the Suez Crisis Almost Led to Nuclear War | History">
            <a:hlinkClick r:id="" action="ppaction://media"/>
            <a:extLst>
              <a:ext uri="{FF2B5EF4-FFF2-40B4-BE49-F238E27FC236}">
                <a16:creationId xmlns:a16="http://schemas.microsoft.com/office/drawing/2014/main" id="{5D9E75F2-1E56-B848-AE47-23DD31D540B5}"/>
              </a:ext>
            </a:extLst>
          </p:cNvPr>
          <p:cNvPicPr>
            <a:picLocks noGrp="1" noRot="1" noChangeAspect="1"/>
          </p:cNvPicPr>
          <p:nvPr>
            <p:ph idx="1"/>
            <a:videoFile r:link="rId1"/>
          </p:nvPr>
        </p:nvPicPr>
        <p:blipFill>
          <a:blip r:embed="rId3"/>
          <a:stretch>
            <a:fillRect/>
          </a:stretch>
        </p:blipFill>
        <p:spPr>
          <a:xfrm>
            <a:off x="3984563" y="1207241"/>
            <a:ext cx="8030564" cy="4537576"/>
          </a:xfrm>
          <a:prstGeom prst="rect">
            <a:avLst/>
          </a:prstGeom>
        </p:spPr>
      </p:pic>
      <p:sp>
        <p:nvSpPr>
          <p:cNvPr id="10" name="TextBox 9">
            <a:extLst>
              <a:ext uri="{FF2B5EF4-FFF2-40B4-BE49-F238E27FC236}">
                <a16:creationId xmlns:a16="http://schemas.microsoft.com/office/drawing/2014/main" id="{54D40FB9-C4DC-8A4B-B590-BB6ABBAE72B4}"/>
              </a:ext>
            </a:extLst>
          </p:cNvPr>
          <p:cNvSpPr txBox="1"/>
          <p:nvPr/>
        </p:nvSpPr>
        <p:spPr>
          <a:xfrm>
            <a:off x="5497286" y="866962"/>
            <a:ext cx="6517841" cy="323165"/>
          </a:xfrm>
          <a:prstGeom prst="rect">
            <a:avLst/>
          </a:prstGeom>
          <a:noFill/>
        </p:spPr>
        <p:txBody>
          <a:bodyPr wrap="square" rtlCol="0">
            <a:spAutoFit/>
          </a:bodyPr>
          <a:lstStyle/>
          <a:p>
            <a:pPr algn="r"/>
            <a:r>
              <a:rPr lang="en-GB" sz="1500" dirty="0">
                <a:hlinkClick r:id="rId4"/>
              </a:rPr>
              <a:t>https://www.youtube.com/watch?v=0e7LZu_ceZQ&amp;feature=emb_logo</a:t>
            </a:r>
            <a:r>
              <a:rPr lang="en-GB" sz="1500" dirty="0"/>
              <a:t> </a:t>
            </a:r>
          </a:p>
        </p:txBody>
      </p:sp>
    </p:spTree>
    <p:extLst>
      <p:ext uri="{BB962C8B-B14F-4D97-AF65-F5344CB8AC3E}">
        <p14:creationId xmlns:p14="http://schemas.microsoft.com/office/powerpoint/2010/main" val="129377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5DA25-BDFC-6146-9413-020FC9599871}"/>
              </a:ext>
            </a:extLst>
          </p:cNvPr>
          <p:cNvSpPr>
            <a:spLocks noGrp="1"/>
          </p:cNvSpPr>
          <p:nvPr>
            <p:ph type="title"/>
          </p:nvPr>
        </p:nvSpPr>
        <p:spPr>
          <a:xfrm>
            <a:off x="677480" y="567852"/>
            <a:ext cx="7807948" cy="770069"/>
          </a:xfrm>
        </p:spPr>
        <p:txBody>
          <a:bodyPr>
            <a:noAutofit/>
          </a:bodyPr>
          <a:lstStyle/>
          <a:p>
            <a:r>
              <a:rPr lang="en-GB" b="1" dirty="0"/>
              <a:t>The Suez Crisis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7F4556-F133-7A45-ABCF-C99121D5D8D5}"/>
              </a:ext>
            </a:extLst>
          </p:cNvPr>
          <p:cNvSpPr>
            <a:spLocks noGrp="1"/>
          </p:cNvSpPr>
          <p:nvPr>
            <p:ph idx="1"/>
          </p:nvPr>
        </p:nvSpPr>
        <p:spPr>
          <a:xfrm>
            <a:off x="313892" y="2078867"/>
            <a:ext cx="9115027" cy="4251960"/>
          </a:xfrm>
        </p:spPr>
        <p:txBody>
          <a:bodyPr>
            <a:noAutofit/>
          </a:bodyPr>
          <a:lstStyle/>
          <a:p>
            <a:r>
              <a:rPr lang="en-GB" sz="2100" dirty="0"/>
              <a:t>There was anti-colonial, nationalist feeling in Egypt</a:t>
            </a:r>
          </a:p>
          <a:p>
            <a:r>
              <a:rPr lang="en-GB" sz="2100" dirty="0"/>
              <a:t>There was also support for </a:t>
            </a:r>
            <a:r>
              <a:rPr lang="en-GB" sz="2100" b="1" dirty="0">
                <a:solidFill>
                  <a:schemeClr val="accent2"/>
                </a:solidFill>
              </a:rPr>
              <a:t>Arab nationalism</a:t>
            </a:r>
            <a:r>
              <a:rPr lang="en-GB" sz="2100" dirty="0"/>
              <a:t>: a political movement to unite the Arab world. Nasser</a:t>
            </a:r>
            <a:r>
              <a:rPr lang="en-GB" sz="2100" b="1" dirty="0"/>
              <a:t> </a:t>
            </a:r>
            <a:r>
              <a:rPr lang="en-GB" sz="2100" dirty="0"/>
              <a:t>was seen as the </a:t>
            </a:r>
            <a:r>
              <a:rPr lang="en-GB" sz="2100" b="1" dirty="0">
                <a:solidFill>
                  <a:schemeClr val="accent2"/>
                </a:solidFill>
              </a:rPr>
              <a:t>leader</a:t>
            </a:r>
            <a:r>
              <a:rPr lang="en-GB" sz="2100" dirty="0"/>
              <a:t> of this</a:t>
            </a:r>
          </a:p>
          <a:p>
            <a:r>
              <a:rPr lang="en-GB" sz="2100" dirty="0"/>
              <a:t>Nasser became even more popular after </a:t>
            </a:r>
            <a:r>
              <a:rPr lang="en-GB" sz="2100" b="1" dirty="0">
                <a:solidFill>
                  <a:schemeClr val="accent2"/>
                </a:solidFill>
              </a:rPr>
              <a:t>nationalising</a:t>
            </a:r>
            <a:r>
              <a:rPr lang="en-GB" sz="2100" dirty="0"/>
              <a:t> the Suez Canal Company in 1956 (effectively, he took it from British and French control into Egyptian control). Britain and France were not happy about this, and Israel was worried about Nasser’s popularity among Arabs</a:t>
            </a:r>
          </a:p>
          <a:p>
            <a:r>
              <a:rPr lang="en-GB" sz="2100" dirty="0"/>
              <a:t>This led to a </a:t>
            </a:r>
            <a:r>
              <a:rPr lang="en-GB" sz="2100" b="1" dirty="0">
                <a:solidFill>
                  <a:schemeClr val="accent2"/>
                </a:solidFill>
              </a:rPr>
              <a:t>war</a:t>
            </a:r>
            <a:r>
              <a:rPr lang="en-GB" sz="2100" dirty="0"/>
              <a:t> between Egypt, Israel, Britain and France. Egyptians call this the </a:t>
            </a:r>
            <a:r>
              <a:rPr lang="en-GB" sz="2100" b="1" dirty="0">
                <a:solidFill>
                  <a:schemeClr val="accent2"/>
                </a:solidFill>
              </a:rPr>
              <a:t>Tripartite Aggression</a:t>
            </a:r>
          </a:p>
          <a:p>
            <a:r>
              <a:rPr lang="en-GB" sz="2100" dirty="0"/>
              <a:t>After one week, the US and USSR forced Britain and France to </a:t>
            </a:r>
            <a:r>
              <a:rPr lang="en-GB" sz="2100" b="1" dirty="0">
                <a:solidFill>
                  <a:schemeClr val="accent2"/>
                </a:solidFill>
              </a:rPr>
              <a:t>stand down</a:t>
            </a:r>
            <a:r>
              <a:rPr lang="en-GB" sz="2100" dirty="0"/>
              <a:t>. Some say this signified the end of Britain’s role as a major power</a:t>
            </a:r>
          </a:p>
          <a:p>
            <a:r>
              <a:rPr lang="en-GB" sz="2100" dirty="0"/>
              <a:t>For Israel it was good that Egypt’s military strength had been damaged so it was </a:t>
            </a:r>
            <a:r>
              <a:rPr lang="en-GB" sz="2100" b="1" dirty="0">
                <a:solidFill>
                  <a:schemeClr val="accent2"/>
                </a:solidFill>
              </a:rPr>
              <a:t>less of a threat</a:t>
            </a:r>
          </a:p>
        </p:txBody>
      </p:sp>
      <p:pic>
        <p:nvPicPr>
          <p:cNvPr id="4098" name="Picture 2" descr="Gamal Abdel Nasser 1956 High Resolution Stock Photography and Images - Alamy">
            <a:extLst>
              <a:ext uri="{FF2B5EF4-FFF2-40B4-BE49-F238E27FC236}">
                <a16:creationId xmlns:a16="http://schemas.microsoft.com/office/drawing/2014/main" id="{6395ABBC-666B-0B4E-AF91-0CA5A48E8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362" y="2009293"/>
            <a:ext cx="2361145" cy="182700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7897460-0BDC-B445-96D8-B3E36DC95F1D}"/>
              </a:ext>
            </a:extLst>
          </p:cNvPr>
          <p:cNvSpPr txBox="1">
            <a:spLocks/>
          </p:cNvSpPr>
          <p:nvPr/>
        </p:nvSpPr>
        <p:spPr>
          <a:xfrm>
            <a:off x="6599582" y="438753"/>
            <a:ext cx="2355772" cy="395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What is nationalism?</a:t>
            </a:r>
          </a:p>
        </p:txBody>
      </p:sp>
      <p:sp>
        <p:nvSpPr>
          <p:cNvPr id="9" name="Content Placeholder 8">
            <a:extLst>
              <a:ext uri="{FF2B5EF4-FFF2-40B4-BE49-F238E27FC236}">
                <a16:creationId xmlns:a16="http://schemas.microsoft.com/office/drawing/2014/main" id="{C693A9F9-C020-084A-90FC-C012680193D7}"/>
              </a:ext>
            </a:extLst>
          </p:cNvPr>
          <p:cNvSpPr txBox="1">
            <a:spLocks/>
          </p:cNvSpPr>
          <p:nvPr/>
        </p:nvSpPr>
        <p:spPr>
          <a:xfrm>
            <a:off x="8875842" y="375522"/>
            <a:ext cx="2982330" cy="975425"/>
          </a:xfrm>
          <a:prstGeom prst="rect">
            <a:avLst/>
          </a:prstGeom>
          <a:ln w="38100">
            <a:solidFill>
              <a:schemeClr val="accent2"/>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i="1" dirty="0"/>
              <a:t>the belief that one's country or state is distinct from and superior to others, and that it should govern itself</a:t>
            </a:r>
          </a:p>
        </p:txBody>
      </p:sp>
      <p:cxnSp>
        <p:nvCxnSpPr>
          <p:cNvPr id="12" name="Straight Arrow Connector 11">
            <a:extLst>
              <a:ext uri="{FF2B5EF4-FFF2-40B4-BE49-F238E27FC236}">
                <a16:creationId xmlns:a16="http://schemas.microsoft.com/office/drawing/2014/main" id="{1F4C814D-6CE2-474B-B222-CD8FD6A43C5A}"/>
              </a:ext>
            </a:extLst>
          </p:cNvPr>
          <p:cNvCxnSpPr>
            <a:cxnSpLocks/>
          </p:cNvCxnSpPr>
          <p:nvPr/>
        </p:nvCxnSpPr>
        <p:spPr>
          <a:xfrm flipV="1">
            <a:off x="6076122" y="2743200"/>
            <a:ext cx="5155096" cy="20573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569D8CE-21EA-5F4E-A2E9-AD4999CA69E8}"/>
              </a:ext>
            </a:extLst>
          </p:cNvPr>
          <p:cNvSpPr txBox="1"/>
          <p:nvPr/>
        </p:nvSpPr>
        <p:spPr>
          <a:xfrm>
            <a:off x="9603515" y="3948820"/>
            <a:ext cx="2410841" cy="132343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t>Based on this information, how would you describe the relationship between Israel and Egypt at this time?</a:t>
            </a:r>
          </a:p>
        </p:txBody>
      </p:sp>
      <p:sp>
        <p:nvSpPr>
          <p:cNvPr id="22" name="TextBox 21">
            <a:extLst>
              <a:ext uri="{FF2B5EF4-FFF2-40B4-BE49-F238E27FC236}">
                <a16:creationId xmlns:a16="http://schemas.microsoft.com/office/drawing/2014/main" id="{D143B189-E641-CE4D-9B04-D347FAD5AB4C}"/>
              </a:ext>
            </a:extLst>
          </p:cNvPr>
          <p:cNvSpPr txBox="1"/>
          <p:nvPr/>
        </p:nvSpPr>
        <p:spPr>
          <a:xfrm>
            <a:off x="9603515" y="5365630"/>
            <a:ext cx="2385992" cy="1323439"/>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600" dirty="0"/>
              <a:t>In your book, create a short profile of Gamal Abdel Nasser using the information in the textbook</a:t>
            </a:r>
          </a:p>
        </p:txBody>
      </p:sp>
    </p:spTree>
    <p:extLst>
      <p:ext uri="{BB962C8B-B14F-4D97-AF65-F5344CB8AC3E}">
        <p14:creationId xmlns:p14="http://schemas.microsoft.com/office/powerpoint/2010/main" val="182898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17"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95AB-1AD8-364C-814A-BDF813AB2C54}"/>
              </a:ext>
            </a:extLst>
          </p:cNvPr>
          <p:cNvSpPr>
            <a:spLocks noGrp="1"/>
          </p:cNvSpPr>
          <p:nvPr>
            <p:ph type="title"/>
          </p:nvPr>
        </p:nvSpPr>
        <p:spPr>
          <a:xfrm>
            <a:off x="3766921" y="3596916"/>
            <a:ext cx="2852928" cy="621004"/>
          </a:xfrm>
        </p:spPr>
        <p:txBody>
          <a:bodyPr vert="horz" lIns="91440" tIns="45720" rIns="91440" bIns="45720" rtlCol="0" anchor="t">
            <a:noAutofit/>
          </a:bodyPr>
          <a:lstStyle/>
          <a:p>
            <a:r>
              <a:rPr lang="en-US" sz="6000" b="1" kern="1200" dirty="0">
                <a:solidFill>
                  <a:schemeClr val="tx1"/>
                </a:solidFill>
                <a:latin typeface="+mj-lt"/>
                <a:ea typeface="+mj-ea"/>
                <a:cs typeface="+mj-cs"/>
              </a:rPr>
              <a:t>Plenary</a:t>
            </a:r>
          </a:p>
        </p:txBody>
      </p:sp>
      <p:sp>
        <p:nvSpPr>
          <p:cNvPr id="3" name="Content Placeholder 2">
            <a:extLst>
              <a:ext uri="{FF2B5EF4-FFF2-40B4-BE49-F238E27FC236}">
                <a16:creationId xmlns:a16="http://schemas.microsoft.com/office/drawing/2014/main" id="{DDEA543A-5FEE-2D40-B9B2-7E790E12B083}"/>
              </a:ext>
            </a:extLst>
          </p:cNvPr>
          <p:cNvSpPr>
            <a:spLocks noGrp="1"/>
          </p:cNvSpPr>
          <p:nvPr>
            <p:ph idx="1"/>
          </p:nvPr>
        </p:nvSpPr>
        <p:spPr>
          <a:xfrm>
            <a:off x="3324286" y="4711019"/>
            <a:ext cx="5875044" cy="1913880"/>
          </a:xfrm>
        </p:spPr>
        <p:txBody>
          <a:bodyPr vert="horz" lIns="90000" tIns="45720" rIns="91440" bIns="45720" rtlCol="0" anchor="b">
            <a:noAutofit/>
          </a:bodyPr>
          <a:lstStyle/>
          <a:p>
            <a:pPr lvl="1" algn="ctr"/>
            <a:r>
              <a:rPr lang="en-GB" sz="2800" dirty="0"/>
              <a:t>Using the 1949 map to help you, list three consequences of the Arab-Israeli War of 1948</a:t>
            </a:r>
          </a:p>
          <a:p>
            <a:pPr lvl="1" algn="ctr"/>
            <a:r>
              <a:rPr lang="en-GB" sz="2800" dirty="0"/>
              <a:t>Where did Palestinians live in the 1950s? </a:t>
            </a:r>
            <a:endParaRPr lang="en-US" sz="1600" kern="1200" dirty="0">
              <a:solidFill>
                <a:schemeClr val="tx1"/>
              </a:solidFill>
              <a:latin typeface="+mn-lt"/>
              <a:ea typeface="+mn-ea"/>
              <a:cs typeface="+mn-cs"/>
            </a:endParaRPr>
          </a:p>
        </p:txBody>
      </p:sp>
      <p:sp>
        <p:nvSpPr>
          <p:cNvPr id="23" name="Freeform: Shape 1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2D95EF67-23BE-FA4D-8CAD-02291DD54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04" r="-1" b="4011"/>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descr="73 Years of Ongoing Nakba, Palestinians Continue to be Steadfast against  Israel&amp;#39;s Settler-Colonial and Apartheid Regime">
            <a:extLst>
              <a:ext uri="{FF2B5EF4-FFF2-40B4-BE49-F238E27FC236}">
                <a16:creationId xmlns:a16="http://schemas.microsoft.com/office/drawing/2014/main" id="{7270292A-C6EB-A84E-87DD-2B884AEAE09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9171" r="1" b="1"/>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25" name="Oval 1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BBC News | In Depth | World | Israel and the Palestinians">
            <a:extLst>
              <a:ext uri="{FF2B5EF4-FFF2-40B4-BE49-F238E27FC236}">
                <a16:creationId xmlns:a16="http://schemas.microsoft.com/office/drawing/2014/main" id="{30AB4B82-247C-0C4C-AE1C-5D04A6FD09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3"/>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26" name="Freeform: Shape 1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descr="Causes of the 1948 Palestinian exodus - Wikipedia">
            <a:extLst>
              <a:ext uri="{FF2B5EF4-FFF2-40B4-BE49-F238E27FC236}">
                <a16:creationId xmlns:a16="http://schemas.microsoft.com/office/drawing/2014/main" id="{4265B38E-95AA-3447-AEC4-054E7B5BE7C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496" r="1" b="1"/>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27" name="Freeform: Shape 2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he Deir Yassin massacre took place on April 9, 1948, when around 120 fighters from the Zionist paramilitary groups Irgun and Lehi attacked Deir Yassin, a Palestinian Arab village of roughly 600 people near Jerusalem">
            <a:extLst>
              <a:ext uri="{FF2B5EF4-FFF2-40B4-BE49-F238E27FC236}">
                <a16:creationId xmlns:a16="http://schemas.microsoft.com/office/drawing/2014/main" id="{0DAB9E3A-4A03-7B4C-B65A-695CCE4ADF87}"/>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30966" r="-2" b="2291"/>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4242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7BD57B4-8CE8-CF45-96D2-9ACD51F0A78A}"/>
              </a:ext>
            </a:extLst>
          </p:cNvPr>
          <p:cNvSpPr>
            <a:spLocks noGrp="1"/>
          </p:cNvSpPr>
          <p:nvPr>
            <p:ph type="title"/>
          </p:nvPr>
        </p:nvSpPr>
        <p:spPr>
          <a:xfrm>
            <a:off x="1098468" y="885651"/>
            <a:ext cx="3229803" cy="4624603"/>
          </a:xfrm>
        </p:spPr>
        <p:txBody>
          <a:bodyPr>
            <a:normAutofit/>
          </a:bodyPr>
          <a:lstStyle/>
          <a:p>
            <a:r>
              <a:rPr lang="en-GB" sz="5400" dirty="0">
                <a:solidFill>
                  <a:srgbClr val="FFFFFF"/>
                </a:solidFill>
              </a:rPr>
              <a:t>Homework</a:t>
            </a:r>
          </a:p>
        </p:txBody>
      </p:sp>
      <p:sp>
        <p:nvSpPr>
          <p:cNvPr id="3" name="Content Placeholder 2">
            <a:extLst>
              <a:ext uri="{FF2B5EF4-FFF2-40B4-BE49-F238E27FC236}">
                <a16:creationId xmlns:a16="http://schemas.microsoft.com/office/drawing/2014/main" id="{90148414-E95E-3341-828C-F00878889B8F}"/>
              </a:ext>
            </a:extLst>
          </p:cNvPr>
          <p:cNvSpPr>
            <a:spLocks noGrp="1"/>
          </p:cNvSpPr>
          <p:nvPr>
            <p:ph idx="1"/>
          </p:nvPr>
        </p:nvSpPr>
        <p:spPr>
          <a:xfrm>
            <a:off x="4978708" y="885651"/>
            <a:ext cx="6525220" cy="4616849"/>
          </a:xfrm>
        </p:spPr>
        <p:txBody>
          <a:bodyPr anchor="ctr">
            <a:normAutofit/>
          </a:bodyPr>
          <a:lstStyle/>
          <a:p>
            <a:pPr marL="0" indent="0">
              <a:buNone/>
            </a:pPr>
            <a:r>
              <a:rPr lang="en-GB" sz="3600" dirty="0"/>
              <a:t>To help you remember what happened to the Palestinians in 1947 and after, write a series of diary entries from the point of view of a Palestinian</a:t>
            </a:r>
          </a:p>
        </p:txBody>
      </p:sp>
    </p:spTree>
    <p:extLst>
      <p:ext uri="{BB962C8B-B14F-4D97-AF65-F5344CB8AC3E}">
        <p14:creationId xmlns:p14="http://schemas.microsoft.com/office/powerpoint/2010/main" val="200081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4F640-4E79-254D-8638-9479B50F9BF1}"/>
              </a:ext>
            </a:extLst>
          </p:cNvPr>
          <p:cNvSpPr>
            <a:spLocks noGrp="1"/>
          </p:cNvSpPr>
          <p:nvPr>
            <p:ph type="title"/>
          </p:nvPr>
        </p:nvSpPr>
        <p:spPr>
          <a:xfrm>
            <a:off x="669036" y="351810"/>
            <a:ext cx="10515600" cy="1325563"/>
          </a:xfrm>
        </p:spPr>
        <p:txBody>
          <a:bodyPr>
            <a:normAutofit/>
          </a:bodyPr>
          <a:lstStyle/>
          <a:p>
            <a:pPr algn="ctr"/>
            <a:r>
              <a:rPr lang="en-GB" sz="4800" b="1" dirty="0"/>
              <a:t>Learning objectives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513F8B-6D7C-2346-B250-5E34D6F9164C}"/>
              </a:ext>
            </a:extLst>
          </p:cNvPr>
          <p:cNvSpPr>
            <a:spLocks noGrp="1"/>
          </p:cNvSpPr>
          <p:nvPr>
            <p:ph idx="1"/>
          </p:nvPr>
        </p:nvSpPr>
        <p:spPr>
          <a:xfrm>
            <a:off x="669036" y="2138400"/>
            <a:ext cx="10853928" cy="4437062"/>
          </a:xfrm>
        </p:spPr>
        <p:txBody>
          <a:bodyPr>
            <a:normAutofit/>
          </a:bodyPr>
          <a:lstStyle/>
          <a:p>
            <a:pPr marL="0" indent="0">
              <a:lnSpc>
                <a:spcPct val="100000"/>
              </a:lnSpc>
              <a:buNone/>
            </a:pPr>
            <a:r>
              <a:rPr lang="en-GB" sz="3600" dirty="0"/>
              <a:t>By the end of this lesson, you should be able to: </a:t>
            </a:r>
          </a:p>
          <a:p>
            <a:pPr lvl="1"/>
            <a:r>
              <a:rPr lang="en-GB" sz="3600" dirty="0"/>
              <a:t>List the consequences of the Arab-Israeli War of 1948</a:t>
            </a:r>
          </a:p>
          <a:p>
            <a:pPr lvl="1"/>
            <a:r>
              <a:rPr lang="en-GB" sz="3600" dirty="0"/>
              <a:t>Describe what happened in 1956</a:t>
            </a:r>
          </a:p>
          <a:p>
            <a:pPr lvl="1"/>
            <a:r>
              <a:rPr lang="en-GB" sz="3600" dirty="0"/>
              <a:t>Explain how life differed for Palestinians and Israelis at this time</a:t>
            </a:r>
          </a:p>
          <a:p>
            <a:pPr lvl="1">
              <a:lnSpc>
                <a:spcPct val="100000"/>
              </a:lnSpc>
            </a:pPr>
            <a:endParaRPr lang="en-GB" sz="3600" dirty="0"/>
          </a:p>
          <a:p>
            <a:pPr>
              <a:lnSpc>
                <a:spcPct val="100000"/>
              </a:lnSpc>
            </a:pPr>
            <a:endParaRPr lang="en-GB" sz="3600" dirty="0"/>
          </a:p>
        </p:txBody>
      </p:sp>
    </p:spTree>
    <p:extLst>
      <p:ext uri="{BB962C8B-B14F-4D97-AF65-F5344CB8AC3E}">
        <p14:creationId xmlns:p14="http://schemas.microsoft.com/office/powerpoint/2010/main" val="272483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A39F3-EEC5-A045-841C-277869E86248}"/>
              </a:ext>
            </a:extLst>
          </p:cNvPr>
          <p:cNvSpPr>
            <a:spLocks noGrp="1"/>
          </p:cNvSpPr>
          <p:nvPr>
            <p:ph type="title"/>
          </p:nvPr>
        </p:nvSpPr>
        <p:spPr>
          <a:xfrm>
            <a:off x="838199" y="309864"/>
            <a:ext cx="4343401" cy="2063808"/>
          </a:xfrm>
        </p:spPr>
        <p:txBody>
          <a:bodyPr anchor="b">
            <a:normAutofit/>
          </a:bodyPr>
          <a:lstStyle/>
          <a:p>
            <a:pPr algn="ctr"/>
            <a:r>
              <a:rPr lang="en-GB" sz="5400" dirty="0"/>
              <a:t>Recap:</a:t>
            </a:r>
            <a:br>
              <a:rPr lang="en-GB" sz="5400" dirty="0"/>
            </a:br>
            <a:r>
              <a:rPr lang="en-GB" sz="5400" dirty="0"/>
              <a:t>the Nakba</a:t>
            </a:r>
          </a:p>
        </p:txBody>
      </p:sp>
      <p:sp>
        <p:nvSpPr>
          <p:cNvPr id="16"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Deir Yassin massacre took place on April 9, 1948, when around 120 fighters from the Zionist paramilitary groups Irgun and Lehi attacked Deir Yassin, a Palestinian Arab village of roughly 600 people near Jerusalem">
            <a:extLst>
              <a:ext uri="{FF2B5EF4-FFF2-40B4-BE49-F238E27FC236}">
                <a16:creationId xmlns:a16="http://schemas.microsoft.com/office/drawing/2014/main" id="{70CB4BEB-621A-8D44-8269-234A0EA5FD2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
          <a:stretch/>
        </p:blipFill>
        <p:spPr bwMode="auto">
          <a:xfrm>
            <a:off x="6324014" y="450025"/>
            <a:ext cx="2158944" cy="3186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uses of the 1948 Palestinian exodus - Wikipedia">
            <a:extLst>
              <a:ext uri="{FF2B5EF4-FFF2-40B4-BE49-F238E27FC236}">
                <a16:creationId xmlns:a16="http://schemas.microsoft.com/office/drawing/2014/main" id="{46CA7CCB-68F1-7B41-B1C1-F8A8CAE85B1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2"/>
          <a:stretch/>
        </p:blipFill>
        <p:spPr bwMode="auto">
          <a:xfrm>
            <a:off x="8733698" y="436532"/>
            <a:ext cx="3067102" cy="3186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73 Years of Ongoing Nakba, Palestinians Continue to be Steadfast against  Israel&amp;#39;s Settler-Colonial and Apartheid Regime">
            <a:extLst>
              <a:ext uri="{FF2B5EF4-FFF2-40B4-BE49-F238E27FC236}">
                <a16:creationId xmlns:a16="http://schemas.microsoft.com/office/drawing/2014/main" id="{A4211BA1-008F-0F40-82C1-3266088CEB7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tretch/>
        </p:blipFill>
        <p:spPr bwMode="auto">
          <a:xfrm>
            <a:off x="7510616" y="3695408"/>
            <a:ext cx="3075382" cy="3186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0C7BC7BE-4A8A-423B-851E-EBD6098B8A1C}"/>
              </a:ext>
            </a:extLst>
          </p:cNvPr>
          <p:cNvGraphicFramePr>
            <a:graphicFrameLocks noGrp="1"/>
          </p:cNvGraphicFramePr>
          <p:nvPr>
            <p:ph idx="1"/>
            <p:extLst>
              <p:ext uri="{D42A27DB-BD31-4B8C-83A1-F6EECF244321}">
                <p14:modId xmlns:p14="http://schemas.microsoft.com/office/powerpoint/2010/main" val="1620310062"/>
              </p:ext>
            </p:extLst>
          </p:nvPr>
        </p:nvGraphicFramePr>
        <p:xfrm>
          <a:off x="612648" y="2908005"/>
          <a:ext cx="5295015" cy="3268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4276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26A2-60FC-2E4F-BEDD-06BD086A729E}"/>
              </a:ext>
            </a:extLst>
          </p:cNvPr>
          <p:cNvSpPr>
            <a:spLocks noGrp="1"/>
          </p:cNvSpPr>
          <p:nvPr>
            <p:ph type="title"/>
          </p:nvPr>
        </p:nvSpPr>
        <p:spPr>
          <a:xfrm>
            <a:off x="386131" y="1324198"/>
            <a:ext cx="3326824" cy="1653927"/>
          </a:xfrm>
        </p:spPr>
        <p:txBody>
          <a:bodyPr>
            <a:noAutofit/>
          </a:bodyPr>
          <a:lstStyle/>
          <a:p>
            <a:r>
              <a:rPr lang="en-GB" sz="2800" b="1" dirty="0">
                <a:latin typeface="Calibri" panose="020F0502020204030204" pitchFamily="34" charset="0"/>
                <a:cs typeface="Calibri" panose="020F0502020204030204" pitchFamily="34" charset="0"/>
              </a:rPr>
              <a:t>8a. Keywords activity</a:t>
            </a:r>
            <a:br>
              <a:rPr lang="en-GB" sz="2800" dirty="0">
                <a:solidFill>
                  <a:srgbClr val="ABAA3A"/>
                </a:solidFill>
                <a:latin typeface="Calibri" panose="020F0502020204030204" pitchFamily="34" charset="0"/>
                <a:cs typeface="Calibri" panose="020F0502020204030204" pitchFamily="34" charset="0"/>
              </a:rPr>
            </a:br>
            <a:br>
              <a:rPr lang="en-GB" sz="2800" dirty="0">
                <a:solidFill>
                  <a:srgbClr val="ABAA3A"/>
                </a:solidFill>
                <a:latin typeface="Calibri" panose="020F0502020204030204" pitchFamily="34" charset="0"/>
                <a:cs typeface="Calibri" panose="020F0502020204030204" pitchFamily="34" charset="0"/>
              </a:rPr>
            </a:br>
            <a:r>
              <a:rPr lang="en-GB" sz="2800" dirty="0">
                <a:solidFill>
                  <a:srgbClr val="ABAA3A"/>
                </a:solidFill>
                <a:latin typeface="Calibri" panose="020F0502020204030204" pitchFamily="34" charset="0"/>
                <a:cs typeface="Calibri" panose="020F0502020204030204" pitchFamily="34" charset="0"/>
              </a:rPr>
              <a:t>In small groups, cut out these cards and match up the </a:t>
            </a:r>
            <a:r>
              <a:rPr lang="en-GB" sz="2800" b="1" dirty="0">
                <a:solidFill>
                  <a:srgbClr val="ABAA3A"/>
                </a:solidFill>
                <a:latin typeface="Calibri" panose="020F0502020204030204" pitchFamily="34" charset="0"/>
                <a:cs typeface="Calibri" panose="020F0502020204030204" pitchFamily="34" charset="0"/>
              </a:rPr>
              <a:t>keywords</a:t>
            </a:r>
            <a:r>
              <a:rPr lang="en-GB" sz="2800" dirty="0">
                <a:solidFill>
                  <a:srgbClr val="ABAA3A"/>
                </a:solidFill>
                <a:latin typeface="Calibri" panose="020F0502020204030204" pitchFamily="34" charset="0"/>
                <a:cs typeface="Calibri" panose="020F0502020204030204" pitchFamily="34" charset="0"/>
              </a:rPr>
              <a:t> with the </a:t>
            </a:r>
            <a:r>
              <a:rPr lang="en-GB" sz="2800" dirty="0">
                <a:latin typeface="Calibri" panose="020F0502020204030204" pitchFamily="34" charset="0"/>
                <a:cs typeface="Calibri" panose="020F0502020204030204" pitchFamily="34" charset="0"/>
              </a:rPr>
              <a:t>definitions:</a:t>
            </a:r>
          </a:p>
        </p:txBody>
      </p:sp>
      <p:pic>
        <p:nvPicPr>
          <p:cNvPr id="4" name="Graphic 3" descr="Domino Tile with solid fill">
            <a:extLst>
              <a:ext uri="{FF2B5EF4-FFF2-40B4-BE49-F238E27FC236}">
                <a16:creationId xmlns:a16="http://schemas.microsoft.com/office/drawing/2014/main" id="{BC1219D3-289C-1744-ACB3-75F35B52BA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888785">
            <a:off x="2635131" y="4023990"/>
            <a:ext cx="1066229" cy="1066229"/>
          </a:xfrm>
          <a:prstGeom prst="rect">
            <a:avLst/>
          </a:prstGeom>
        </p:spPr>
      </p:pic>
      <p:sp>
        <p:nvSpPr>
          <p:cNvPr id="6" name="TextBox 5">
            <a:extLst>
              <a:ext uri="{FF2B5EF4-FFF2-40B4-BE49-F238E27FC236}">
                <a16:creationId xmlns:a16="http://schemas.microsoft.com/office/drawing/2014/main" id="{A8AB2835-1572-7A4F-9774-D7C7DAB74435}"/>
              </a:ext>
            </a:extLst>
          </p:cNvPr>
          <p:cNvSpPr txBox="1"/>
          <p:nvPr/>
        </p:nvSpPr>
        <p:spPr>
          <a:xfrm>
            <a:off x="9408803" y="566678"/>
            <a:ext cx="2523727" cy="2862322"/>
          </a:xfrm>
          <a:prstGeom prst="rect">
            <a:avLst/>
          </a:prstGeom>
          <a:solidFill>
            <a:srgbClr val="FFFFFF"/>
          </a:solidFill>
          <a:ln>
            <a:solidFill>
              <a:schemeClr val="tx1"/>
            </a:solidFill>
            <a:prstDash val="dash"/>
          </a:ln>
        </p:spPr>
        <p:txBody>
          <a:bodyPr wrap="square" lIns="90000" rtlCol="0">
            <a:noAutofit/>
          </a:bodyPr>
          <a:lstStyle/>
          <a:p>
            <a:r>
              <a:rPr lang="en-GB" b="1" dirty="0">
                <a:solidFill>
                  <a:srgbClr val="ABAA3A"/>
                </a:solidFill>
              </a:rPr>
              <a:t>Arab-Israeli War, 1948 </a:t>
            </a:r>
          </a:p>
          <a:p>
            <a:endParaRPr lang="en-GB" dirty="0"/>
          </a:p>
          <a:p>
            <a:r>
              <a:rPr lang="en-GB" dirty="0">
                <a:solidFill>
                  <a:srgbClr val="ABAA3A"/>
                </a:solidFill>
              </a:rPr>
              <a:t>___________________</a:t>
            </a:r>
          </a:p>
          <a:p>
            <a:endParaRPr lang="en-GB" dirty="0"/>
          </a:p>
          <a:p>
            <a:pPr lvl="0"/>
            <a:r>
              <a:rPr lang="en-GB" dirty="0"/>
              <a:t>a significant Egyptian leader. President of Egypt from 1954 to 1970</a:t>
            </a:r>
          </a:p>
        </p:txBody>
      </p:sp>
      <p:sp>
        <p:nvSpPr>
          <p:cNvPr id="13" name="TextBox 12">
            <a:extLst>
              <a:ext uri="{FF2B5EF4-FFF2-40B4-BE49-F238E27FC236}">
                <a16:creationId xmlns:a16="http://schemas.microsoft.com/office/drawing/2014/main" id="{D191EDF4-7354-BA42-BA3D-61BB5FE81495}"/>
              </a:ext>
            </a:extLst>
          </p:cNvPr>
          <p:cNvSpPr txBox="1"/>
          <p:nvPr/>
        </p:nvSpPr>
        <p:spPr>
          <a:xfrm>
            <a:off x="4141409" y="3600824"/>
            <a:ext cx="2523727" cy="2862322"/>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Gamal Abdel Nasser</a:t>
            </a:r>
            <a:endParaRPr lang="en-GB" dirty="0"/>
          </a:p>
          <a:p>
            <a:endParaRPr lang="en-GB" dirty="0"/>
          </a:p>
          <a:p>
            <a:r>
              <a:rPr lang="en-GB" dirty="0">
                <a:solidFill>
                  <a:srgbClr val="ABAA3A"/>
                </a:solidFill>
              </a:rPr>
              <a:t>___________________</a:t>
            </a:r>
          </a:p>
          <a:p>
            <a:endParaRPr lang="en-GB" dirty="0"/>
          </a:p>
          <a:p>
            <a:pPr lvl="0"/>
            <a:r>
              <a:rPr lang="en-GB" dirty="0"/>
              <a:t>the military of the state of Israel</a:t>
            </a:r>
          </a:p>
        </p:txBody>
      </p:sp>
      <p:sp>
        <p:nvSpPr>
          <p:cNvPr id="14" name="TextBox 13">
            <a:extLst>
              <a:ext uri="{FF2B5EF4-FFF2-40B4-BE49-F238E27FC236}">
                <a16:creationId xmlns:a16="http://schemas.microsoft.com/office/drawing/2014/main" id="{31EBEB35-0C0C-564C-AE4E-9C0271149AED}"/>
              </a:ext>
            </a:extLst>
          </p:cNvPr>
          <p:cNvSpPr txBox="1"/>
          <p:nvPr/>
        </p:nvSpPr>
        <p:spPr>
          <a:xfrm>
            <a:off x="9435412" y="3600824"/>
            <a:ext cx="2523727" cy="2862322"/>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Israel Defense Forces</a:t>
            </a:r>
            <a:endParaRPr lang="en-GB" dirty="0"/>
          </a:p>
          <a:p>
            <a:endParaRPr lang="en-GB" dirty="0"/>
          </a:p>
          <a:p>
            <a:r>
              <a:rPr lang="en-GB" dirty="0">
                <a:solidFill>
                  <a:srgbClr val="ABAA3A"/>
                </a:solidFill>
              </a:rPr>
              <a:t>__________________</a:t>
            </a:r>
          </a:p>
          <a:p>
            <a:endParaRPr lang="en-GB" dirty="0"/>
          </a:p>
          <a:p>
            <a:pPr lvl="0"/>
            <a:r>
              <a:rPr lang="en-GB" dirty="0"/>
              <a:t>a significant Israeli leader. The first Prime Minister of Israel</a:t>
            </a:r>
          </a:p>
        </p:txBody>
      </p:sp>
      <p:sp>
        <p:nvSpPr>
          <p:cNvPr id="15" name="TextBox 14">
            <a:extLst>
              <a:ext uri="{FF2B5EF4-FFF2-40B4-BE49-F238E27FC236}">
                <a16:creationId xmlns:a16="http://schemas.microsoft.com/office/drawing/2014/main" id="{A9BC916C-03F3-924A-B746-5ABD097B5377}"/>
              </a:ext>
            </a:extLst>
          </p:cNvPr>
          <p:cNvSpPr txBox="1"/>
          <p:nvPr/>
        </p:nvSpPr>
        <p:spPr>
          <a:xfrm>
            <a:off x="6787626" y="566678"/>
            <a:ext cx="2523727" cy="2862322"/>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David Ben-Gurion</a:t>
            </a:r>
            <a:endParaRPr lang="en-GB" dirty="0"/>
          </a:p>
          <a:p>
            <a:endParaRPr lang="en-GB" dirty="0"/>
          </a:p>
          <a:p>
            <a:r>
              <a:rPr lang="en-GB" dirty="0">
                <a:solidFill>
                  <a:srgbClr val="ABAA3A"/>
                </a:solidFill>
              </a:rPr>
              <a:t>____________________</a:t>
            </a:r>
          </a:p>
          <a:p>
            <a:endParaRPr lang="en-GB" dirty="0"/>
          </a:p>
          <a:p>
            <a:pPr lvl="0"/>
            <a:r>
              <a:rPr lang="en-GB" dirty="0"/>
              <a:t>the border between Israel, Egypt, Jordan, Lebanon and Syria after the Arab-Israeli War</a:t>
            </a:r>
          </a:p>
        </p:txBody>
      </p:sp>
      <p:sp>
        <p:nvSpPr>
          <p:cNvPr id="16" name="TextBox 15">
            <a:extLst>
              <a:ext uri="{FF2B5EF4-FFF2-40B4-BE49-F238E27FC236}">
                <a16:creationId xmlns:a16="http://schemas.microsoft.com/office/drawing/2014/main" id="{653D0D37-2DCC-1A4A-9FA4-34804BE032BC}"/>
              </a:ext>
            </a:extLst>
          </p:cNvPr>
          <p:cNvSpPr txBox="1"/>
          <p:nvPr/>
        </p:nvSpPr>
        <p:spPr>
          <a:xfrm>
            <a:off x="6787627" y="3600824"/>
            <a:ext cx="2523727" cy="2862322"/>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Green Line</a:t>
            </a:r>
            <a:endParaRPr lang="en-GB" dirty="0"/>
          </a:p>
          <a:p>
            <a:endParaRPr lang="en-GB" dirty="0"/>
          </a:p>
          <a:p>
            <a:r>
              <a:rPr lang="en-GB" dirty="0">
                <a:solidFill>
                  <a:srgbClr val="ABAA3A"/>
                </a:solidFill>
              </a:rPr>
              <a:t>___________________</a:t>
            </a:r>
          </a:p>
          <a:p>
            <a:endParaRPr lang="en-GB" dirty="0"/>
          </a:p>
          <a:p>
            <a:pPr lvl="0"/>
            <a:r>
              <a:rPr lang="en-GB" dirty="0"/>
              <a:t>the area of Palestine-Israel which came under Jordanian control as a consequence of the Arab-Israeli War</a:t>
            </a:r>
          </a:p>
        </p:txBody>
      </p:sp>
      <p:sp>
        <p:nvSpPr>
          <p:cNvPr id="17" name="TextBox 16">
            <a:extLst>
              <a:ext uri="{FF2B5EF4-FFF2-40B4-BE49-F238E27FC236}">
                <a16:creationId xmlns:a16="http://schemas.microsoft.com/office/drawing/2014/main" id="{B0D495A0-C5B9-D94D-BE67-382D7F28AD32}"/>
              </a:ext>
            </a:extLst>
          </p:cNvPr>
          <p:cNvSpPr txBox="1"/>
          <p:nvPr/>
        </p:nvSpPr>
        <p:spPr>
          <a:xfrm>
            <a:off x="4141409" y="566678"/>
            <a:ext cx="2523727" cy="2862322"/>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West Bank</a:t>
            </a:r>
            <a:endParaRPr lang="en-GB" dirty="0"/>
          </a:p>
          <a:p>
            <a:endParaRPr lang="en-GB" dirty="0"/>
          </a:p>
          <a:p>
            <a:r>
              <a:rPr lang="en-GB" dirty="0">
                <a:solidFill>
                  <a:srgbClr val="ABAA3A"/>
                </a:solidFill>
              </a:rPr>
              <a:t>____________________</a:t>
            </a:r>
          </a:p>
          <a:p>
            <a:endParaRPr lang="en-GB" dirty="0"/>
          </a:p>
          <a:p>
            <a:pPr lvl="0"/>
            <a:r>
              <a:rPr lang="en-GB" dirty="0"/>
              <a:t>a war between Israel and the surrounding Arab countries which resulted in Israel expanding its territory to include 78% of Mandate Palestine</a:t>
            </a:r>
          </a:p>
        </p:txBody>
      </p:sp>
      <p:pic>
        <p:nvPicPr>
          <p:cNvPr id="18" name="Graphic 17" descr="Domino Tile with solid fill">
            <a:extLst>
              <a:ext uri="{FF2B5EF4-FFF2-40B4-BE49-F238E27FC236}">
                <a16:creationId xmlns:a16="http://schemas.microsoft.com/office/drawing/2014/main" id="{B9C7FFFE-DD9B-9748-93FC-9EE69D2098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565326" y="3627207"/>
            <a:ext cx="1066229" cy="1066229"/>
          </a:xfrm>
          <a:prstGeom prst="rect">
            <a:avLst/>
          </a:prstGeom>
        </p:spPr>
      </p:pic>
      <p:pic>
        <p:nvPicPr>
          <p:cNvPr id="19" name="Graphic 18" descr="Domino Tile with solid fill">
            <a:extLst>
              <a:ext uri="{FF2B5EF4-FFF2-40B4-BE49-F238E27FC236}">
                <a16:creationId xmlns:a16="http://schemas.microsoft.com/office/drawing/2014/main" id="{8ABB0A5B-3217-404A-AF30-8CE30FD4BF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435335">
            <a:off x="449659" y="3978860"/>
            <a:ext cx="1066229" cy="1066229"/>
          </a:xfrm>
          <a:prstGeom prst="rect">
            <a:avLst/>
          </a:prstGeom>
        </p:spPr>
      </p:pic>
      <p:pic>
        <p:nvPicPr>
          <p:cNvPr id="20" name="Graphic 19" descr="Domino Tile with solid fill">
            <a:extLst>
              <a:ext uri="{FF2B5EF4-FFF2-40B4-BE49-F238E27FC236}">
                <a16:creationId xmlns:a16="http://schemas.microsoft.com/office/drawing/2014/main" id="{1E840A4C-ABB0-C24C-B62B-6D9C0A7BC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136334">
            <a:off x="2544297" y="4987226"/>
            <a:ext cx="1066229" cy="1066229"/>
          </a:xfrm>
          <a:prstGeom prst="rect">
            <a:avLst/>
          </a:prstGeom>
        </p:spPr>
      </p:pic>
      <p:pic>
        <p:nvPicPr>
          <p:cNvPr id="21" name="Graphic 20" descr="Domino Tile with solid fill">
            <a:extLst>
              <a:ext uri="{FF2B5EF4-FFF2-40B4-BE49-F238E27FC236}">
                <a16:creationId xmlns:a16="http://schemas.microsoft.com/office/drawing/2014/main" id="{8CAEF1B9-9A30-7C4D-AAB6-C228CCD6AE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621620">
            <a:off x="1560411" y="5417347"/>
            <a:ext cx="1066229" cy="1066229"/>
          </a:xfrm>
          <a:prstGeom prst="rect">
            <a:avLst/>
          </a:prstGeom>
        </p:spPr>
      </p:pic>
      <p:pic>
        <p:nvPicPr>
          <p:cNvPr id="22" name="Graphic 21" descr="Domino Tile with solid fill">
            <a:extLst>
              <a:ext uri="{FF2B5EF4-FFF2-40B4-BE49-F238E27FC236}">
                <a16:creationId xmlns:a16="http://schemas.microsoft.com/office/drawing/2014/main" id="{EAA7695B-D5A3-2A44-9B84-2E95098129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664776">
            <a:off x="501750" y="4947264"/>
            <a:ext cx="1066229" cy="1066229"/>
          </a:xfrm>
          <a:prstGeom prst="rect">
            <a:avLst/>
          </a:prstGeom>
        </p:spPr>
      </p:pic>
    </p:spTree>
    <p:extLst>
      <p:ext uri="{BB962C8B-B14F-4D97-AF65-F5344CB8AC3E}">
        <p14:creationId xmlns:p14="http://schemas.microsoft.com/office/powerpoint/2010/main" val="314875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63AEEFC-718D-B64F-A1EF-BFA4E4C18693}"/>
              </a:ext>
            </a:extLst>
          </p:cNvPr>
          <p:cNvSpPr/>
          <p:nvPr/>
        </p:nvSpPr>
        <p:spPr>
          <a:xfrm>
            <a:off x="276321" y="285117"/>
            <a:ext cx="4103726" cy="4426583"/>
          </a:xfrm>
          <a:custGeom>
            <a:avLst/>
            <a:gdLst>
              <a:gd name="connsiteX0" fmla="*/ 0 w 4103726"/>
              <a:gd name="connsiteY0" fmla="*/ 0 h 4426583"/>
              <a:gd name="connsiteX1" fmla="*/ 463135 w 4103726"/>
              <a:gd name="connsiteY1" fmla="*/ 0 h 4426583"/>
              <a:gd name="connsiteX2" fmla="*/ 1090419 w 4103726"/>
              <a:gd name="connsiteY2" fmla="*/ 0 h 4426583"/>
              <a:gd name="connsiteX3" fmla="*/ 1635628 w 4103726"/>
              <a:gd name="connsiteY3" fmla="*/ 0 h 4426583"/>
              <a:gd name="connsiteX4" fmla="*/ 2221875 w 4103726"/>
              <a:gd name="connsiteY4" fmla="*/ 0 h 4426583"/>
              <a:gd name="connsiteX5" fmla="*/ 2890196 w 4103726"/>
              <a:gd name="connsiteY5" fmla="*/ 0 h 4426583"/>
              <a:gd name="connsiteX6" fmla="*/ 3394368 w 4103726"/>
              <a:gd name="connsiteY6" fmla="*/ 0 h 4426583"/>
              <a:gd name="connsiteX7" fmla="*/ 4103726 w 4103726"/>
              <a:gd name="connsiteY7" fmla="*/ 0 h 4426583"/>
              <a:gd name="connsiteX8" fmla="*/ 4103726 w 4103726"/>
              <a:gd name="connsiteY8" fmla="*/ 464791 h 4426583"/>
              <a:gd name="connsiteX9" fmla="*/ 4103726 w 4103726"/>
              <a:gd name="connsiteY9" fmla="*/ 973848 h 4426583"/>
              <a:gd name="connsiteX10" fmla="*/ 4103726 w 4103726"/>
              <a:gd name="connsiteY10" fmla="*/ 1527171 h 4426583"/>
              <a:gd name="connsiteX11" fmla="*/ 4103726 w 4103726"/>
              <a:gd name="connsiteY11" fmla="*/ 1991962 h 4426583"/>
              <a:gd name="connsiteX12" fmla="*/ 4103726 w 4103726"/>
              <a:gd name="connsiteY12" fmla="*/ 2633817 h 4426583"/>
              <a:gd name="connsiteX13" fmla="*/ 4103726 w 4103726"/>
              <a:gd name="connsiteY13" fmla="*/ 3187140 h 4426583"/>
              <a:gd name="connsiteX14" fmla="*/ 4103726 w 4103726"/>
              <a:gd name="connsiteY14" fmla="*/ 3828994 h 4426583"/>
              <a:gd name="connsiteX15" fmla="*/ 4103726 w 4103726"/>
              <a:gd name="connsiteY15" fmla="*/ 4426583 h 4426583"/>
              <a:gd name="connsiteX16" fmla="*/ 3558517 w 4103726"/>
              <a:gd name="connsiteY16" fmla="*/ 4426583 h 4426583"/>
              <a:gd name="connsiteX17" fmla="*/ 3013307 w 4103726"/>
              <a:gd name="connsiteY17" fmla="*/ 4426583 h 4426583"/>
              <a:gd name="connsiteX18" fmla="*/ 2386024 w 4103726"/>
              <a:gd name="connsiteY18" fmla="*/ 4426583 h 4426583"/>
              <a:gd name="connsiteX19" fmla="*/ 1799777 w 4103726"/>
              <a:gd name="connsiteY19" fmla="*/ 4426583 h 4426583"/>
              <a:gd name="connsiteX20" fmla="*/ 1131456 w 4103726"/>
              <a:gd name="connsiteY20" fmla="*/ 4426583 h 4426583"/>
              <a:gd name="connsiteX21" fmla="*/ 0 w 4103726"/>
              <a:gd name="connsiteY21" fmla="*/ 4426583 h 4426583"/>
              <a:gd name="connsiteX22" fmla="*/ 0 w 4103726"/>
              <a:gd name="connsiteY22" fmla="*/ 3828994 h 4426583"/>
              <a:gd name="connsiteX23" fmla="*/ 0 w 4103726"/>
              <a:gd name="connsiteY23" fmla="*/ 3275671 h 4426583"/>
              <a:gd name="connsiteX24" fmla="*/ 0 w 4103726"/>
              <a:gd name="connsiteY24" fmla="*/ 2678083 h 4426583"/>
              <a:gd name="connsiteX25" fmla="*/ 0 w 4103726"/>
              <a:gd name="connsiteY25" fmla="*/ 2124760 h 4426583"/>
              <a:gd name="connsiteX26" fmla="*/ 0 w 4103726"/>
              <a:gd name="connsiteY26" fmla="*/ 1571437 h 4426583"/>
              <a:gd name="connsiteX27" fmla="*/ 0 w 4103726"/>
              <a:gd name="connsiteY27" fmla="*/ 1018114 h 4426583"/>
              <a:gd name="connsiteX28" fmla="*/ 0 w 4103726"/>
              <a:gd name="connsiteY28" fmla="*/ 597589 h 4426583"/>
              <a:gd name="connsiteX29" fmla="*/ 0 w 4103726"/>
              <a:gd name="connsiteY29" fmla="*/ 0 h 44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03726" h="4426583" fill="none" extrusionOk="0">
                <a:moveTo>
                  <a:pt x="0" y="0"/>
                </a:moveTo>
                <a:cubicBezTo>
                  <a:pt x="170464" y="-932"/>
                  <a:pt x="268783" y="49289"/>
                  <a:pt x="463135" y="0"/>
                </a:cubicBezTo>
                <a:cubicBezTo>
                  <a:pt x="657487" y="-49289"/>
                  <a:pt x="818740" y="62601"/>
                  <a:pt x="1090419" y="0"/>
                </a:cubicBezTo>
                <a:cubicBezTo>
                  <a:pt x="1362098" y="-62601"/>
                  <a:pt x="1496981" y="47696"/>
                  <a:pt x="1635628" y="0"/>
                </a:cubicBezTo>
                <a:cubicBezTo>
                  <a:pt x="1774275" y="-47696"/>
                  <a:pt x="1951056" y="18239"/>
                  <a:pt x="2221875" y="0"/>
                </a:cubicBezTo>
                <a:cubicBezTo>
                  <a:pt x="2492694" y="-18239"/>
                  <a:pt x="2595607" y="26151"/>
                  <a:pt x="2890196" y="0"/>
                </a:cubicBezTo>
                <a:cubicBezTo>
                  <a:pt x="3184785" y="-26151"/>
                  <a:pt x="3252239" y="32625"/>
                  <a:pt x="3394368" y="0"/>
                </a:cubicBezTo>
                <a:cubicBezTo>
                  <a:pt x="3536497" y="-32625"/>
                  <a:pt x="3943463" y="77433"/>
                  <a:pt x="4103726" y="0"/>
                </a:cubicBezTo>
                <a:cubicBezTo>
                  <a:pt x="4139607" y="192950"/>
                  <a:pt x="4094943" y="370088"/>
                  <a:pt x="4103726" y="464791"/>
                </a:cubicBezTo>
                <a:cubicBezTo>
                  <a:pt x="4112509" y="559494"/>
                  <a:pt x="4068526" y="730766"/>
                  <a:pt x="4103726" y="973848"/>
                </a:cubicBezTo>
                <a:cubicBezTo>
                  <a:pt x="4138926" y="1216930"/>
                  <a:pt x="4069035" y="1365948"/>
                  <a:pt x="4103726" y="1527171"/>
                </a:cubicBezTo>
                <a:cubicBezTo>
                  <a:pt x="4138417" y="1688394"/>
                  <a:pt x="4070002" y="1782992"/>
                  <a:pt x="4103726" y="1991962"/>
                </a:cubicBezTo>
                <a:cubicBezTo>
                  <a:pt x="4137450" y="2200932"/>
                  <a:pt x="4088017" y="2471816"/>
                  <a:pt x="4103726" y="2633817"/>
                </a:cubicBezTo>
                <a:cubicBezTo>
                  <a:pt x="4119435" y="2795818"/>
                  <a:pt x="4071772" y="3037176"/>
                  <a:pt x="4103726" y="3187140"/>
                </a:cubicBezTo>
                <a:cubicBezTo>
                  <a:pt x="4135680" y="3337104"/>
                  <a:pt x="4102697" y="3634298"/>
                  <a:pt x="4103726" y="3828994"/>
                </a:cubicBezTo>
                <a:cubicBezTo>
                  <a:pt x="4104755" y="4023690"/>
                  <a:pt x="4077620" y="4185550"/>
                  <a:pt x="4103726" y="4426583"/>
                </a:cubicBezTo>
                <a:cubicBezTo>
                  <a:pt x="3858638" y="4431846"/>
                  <a:pt x="3784508" y="4380504"/>
                  <a:pt x="3558517" y="4426583"/>
                </a:cubicBezTo>
                <a:cubicBezTo>
                  <a:pt x="3332526" y="4472662"/>
                  <a:pt x="3205955" y="4369132"/>
                  <a:pt x="3013307" y="4426583"/>
                </a:cubicBezTo>
                <a:cubicBezTo>
                  <a:pt x="2820659" y="4484034"/>
                  <a:pt x="2654832" y="4364221"/>
                  <a:pt x="2386024" y="4426583"/>
                </a:cubicBezTo>
                <a:cubicBezTo>
                  <a:pt x="2117216" y="4488945"/>
                  <a:pt x="2063878" y="4398936"/>
                  <a:pt x="1799777" y="4426583"/>
                </a:cubicBezTo>
                <a:cubicBezTo>
                  <a:pt x="1535676" y="4454230"/>
                  <a:pt x="1332929" y="4364537"/>
                  <a:pt x="1131456" y="4426583"/>
                </a:cubicBezTo>
                <a:cubicBezTo>
                  <a:pt x="929983" y="4488629"/>
                  <a:pt x="428551" y="4345790"/>
                  <a:pt x="0" y="4426583"/>
                </a:cubicBezTo>
                <a:cubicBezTo>
                  <a:pt x="-56209" y="4139011"/>
                  <a:pt x="22436" y="4013406"/>
                  <a:pt x="0" y="3828994"/>
                </a:cubicBezTo>
                <a:cubicBezTo>
                  <a:pt x="-22436" y="3644582"/>
                  <a:pt x="53077" y="3449106"/>
                  <a:pt x="0" y="3275671"/>
                </a:cubicBezTo>
                <a:cubicBezTo>
                  <a:pt x="-53077" y="3102236"/>
                  <a:pt x="20252" y="2898299"/>
                  <a:pt x="0" y="2678083"/>
                </a:cubicBezTo>
                <a:cubicBezTo>
                  <a:pt x="-20252" y="2457867"/>
                  <a:pt x="8524" y="2278245"/>
                  <a:pt x="0" y="2124760"/>
                </a:cubicBezTo>
                <a:cubicBezTo>
                  <a:pt x="-8524" y="1971275"/>
                  <a:pt x="40713" y="1692495"/>
                  <a:pt x="0" y="1571437"/>
                </a:cubicBezTo>
                <a:cubicBezTo>
                  <a:pt x="-40713" y="1450379"/>
                  <a:pt x="54908" y="1206928"/>
                  <a:pt x="0" y="1018114"/>
                </a:cubicBezTo>
                <a:cubicBezTo>
                  <a:pt x="-54908" y="829300"/>
                  <a:pt x="23996" y="701512"/>
                  <a:pt x="0" y="597589"/>
                </a:cubicBezTo>
                <a:cubicBezTo>
                  <a:pt x="-23996" y="493667"/>
                  <a:pt x="13531" y="245770"/>
                  <a:pt x="0" y="0"/>
                </a:cubicBezTo>
                <a:close/>
              </a:path>
              <a:path w="4103726" h="4426583" stroke="0" extrusionOk="0">
                <a:moveTo>
                  <a:pt x="0" y="0"/>
                </a:moveTo>
                <a:cubicBezTo>
                  <a:pt x="193783" y="-64746"/>
                  <a:pt x="319369" y="16396"/>
                  <a:pt x="545209" y="0"/>
                </a:cubicBezTo>
                <a:cubicBezTo>
                  <a:pt x="771049" y="-16396"/>
                  <a:pt x="844984" y="41127"/>
                  <a:pt x="1008344" y="0"/>
                </a:cubicBezTo>
                <a:cubicBezTo>
                  <a:pt x="1171704" y="-41127"/>
                  <a:pt x="1461516" y="76871"/>
                  <a:pt x="1676665" y="0"/>
                </a:cubicBezTo>
                <a:cubicBezTo>
                  <a:pt x="1891814" y="-76871"/>
                  <a:pt x="2031043" y="25505"/>
                  <a:pt x="2221875" y="0"/>
                </a:cubicBezTo>
                <a:cubicBezTo>
                  <a:pt x="2412707" y="-25505"/>
                  <a:pt x="2580257" y="43277"/>
                  <a:pt x="2767084" y="0"/>
                </a:cubicBezTo>
                <a:cubicBezTo>
                  <a:pt x="2953911" y="-43277"/>
                  <a:pt x="3129418" y="68615"/>
                  <a:pt x="3435405" y="0"/>
                </a:cubicBezTo>
                <a:cubicBezTo>
                  <a:pt x="3741392" y="-68615"/>
                  <a:pt x="3870327" y="18378"/>
                  <a:pt x="4103726" y="0"/>
                </a:cubicBezTo>
                <a:cubicBezTo>
                  <a:pt x="4104433" y="250098"/>
                  <a:pt x="4027166" y="440433"/>
                  <a:pt x="4103726" y="641855"/>
                </a:cubicBezTo>
                <a:cubicBezTo>
                  <a:pt x="4180286" y="843278"/>
                  <a:pt x="4071881" y="985771"/>
                  <a:pt x="4103726" y="1106646"/>
                </a:cubicBezTo>
                <a:cubicBezTo>
                  <a:pt x="4135571" y="1227521"/>
                  <a:pt x="4059439" y="1459117"/>
                  <a:pt x="4103726" y="1571437"/>
                </a:cubicBezTo>
                <a:cubicBezTo>
                  <a:pt x="4148013" y="1683757"/>
                  <a:pt x="4068689" y="1887371"/>
                  <a:pt x="4103726" y="2124760"/>
                </a:cubicBezTo>
                <a:cubicBezTo>
                  <a:pt x="4138763" y="2362149"/>
                  <a:pt x="4033094" y="2479779"/>
                  <a:pt x="4103726" y="2722349"/>
                </a:cubicBezTo>
                <a:cubicBezTo>
                  <a:pt x="4174358" y="2964919"/>
                  <a:pt x="4063653" y="2993335"/>
                  <a:pt x="4103726" y="3142874"/>
                </a:cubicBezTo>
                <a:cubicBezTo>
                  <a:pt x="4143799" y="3292413"/>
                  <a:pt x="4092923" y="3442714"/>
                  <a:pt x="4103726" y="3696197"/>
                </a:cubicBezTo>
                <a:cubicBezTo>
                  <a:pt x="4114529" y="3949680"/>
                  <a:pt x="4036475" y="4062458"/>
                  <a:pt x="4103726" y="4426583"/>
                </a:cubicBezTo>
                <a:cubicBezTo>
                  <a:pt x="3927008" y="4475561"/>
                  <a:pt x="3795299" y="4420298"/>
                  <a:pt x="3517479" y="4426583"/>
                </a:cubicBezTo>
                <a:cubicBezTo>
                  <a:pt x="3239659" y="4432868"/>
                  <a:pt x="3137479" y="4394694"/>
                  <a:pt x="2849158" y="4426583"/>
                </a:cubicBezTo>
                <a:cubicBezTo>
                  <a:pt x="2560837" y="4458472"/>
                  <a:pt x="2471809" y="4394864"/>
                  <a:pt x="2262912" y="4426583"/>
                </a:cubicBezTo>
                <a:cubicBezTo>
                  <a:pt x="2054015" y="4458302"/>
                  <a:pt x="1989468" y="4374673"/>
                  <a:pt x="1799777" y="4426583"/>
                </a:cubicBezTo>
                <a:cubicBezTo>
                  <a:pt x="1610087" y="4478493"/>
                  <a:pt x="1455161" y="4400688"/>
                  <a:pt x="1295605" y="4426583"/>
                </a:cubicBezTo>
                <a:cubicBezTo>
                  <a:pt x="1136049" y="4452478"/>
                  <a:pt x="866042" y="4423817"/>
                  <a:pt x="627284" y="4426583"/>
                </a:cubicBezTo>
                <a:cubicBezTo>
                  <a:pt x="388526" y="4429349"/>
                  <a:pt x="155706" y="4382675"/>
                  <a:pt x="0" y="4426583"/>
                </a:cubicBezTo>
                <a:cubicBezTo>
                  <a:pt x="-22441" y="4301006"/>
                  <a:pt x="51631" y="4158527"/>
                  <a:pt x="0" y="3961792"/>
                </a:cubicBezTo>
                <a:cubicBezTo>
                  <a:pt x="-51631" y="3765057"/>
                  <a:pt x="30911" y="3657539"/>
                  <a:pt x="0" y="3452735"/>
                </a:cubicBezTo>
                <a:cubicBezTo>
                  <a:pt x="-30911" y="3247931"/>
                  <a:pt x="6683" y="3233433"/>
                  <a:pt x="0" y="3032209"/>
                </a:cubicBezTo>
                <a:cubicBezTo>
                  <a:pt x="-6683" y="2830985"/>
                  <a:pt x="34988" y="2803175"/>
                  <a:pt x="0" y="2611684"/>
                </a:cubicBezTo>
                <a:cubicBezTo>
                  <a:pt x="-34988" y="2420194"/>
                  <a:pt x="49214" y="2238713"/>
                  <a:pt x="0" y="2014095"/>
                </a:cubicBezTo>
                <a:cubicBezTo>
                  <a:pt x="-49214" y="1789477"/>
                  <a:pt x="715" y="1662921"/>
                  <a:pt x="0" y="1549304"/>
                </a:cubicBezTo>
                <a:cubicBezTo>
                  <a:pt x="-715" y="1435687"/>
                  <a:pt x="50890" y="1075018"/>
                  <a:pt x="0" y="907450"/>
                </a:cubicBezTo>
                <a:cubicBezTo>
                  <a:pt x="-50890" y="739882"/>
                  <a:pt x="1979" y="194651"/>
                  <a:pt x="0" y="0"/>
                </a:cubicBezTo>
                <a:close/>
              </a:path>
            </a:pathLst>
          </a:custGeom>
          <a:solidFill>
            <a:srgbClr val="ABAA3A"/>
          </a:solidFill>
          <a:ln>
            <a:solidFill>
              <a:srgbClr val="ABAA3A"/>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6626A2-60FC-2E4F-BEDD-06BD086A729E}"/>
              </a:ext>
            </a:extLst>
          </p:cNvPr>
          <p:cNvSpPr>
            <a:spLocks noGrp="1"/>
          </p:cNvSpPr>
          <p:nvPr>
            <p:ph type="title"/>
          </p:nvPr>
        </p:nvSpPr>
        <p:spPr>
          <a:xfrm>
            <a:off x="350981" y="571512"/>
            <a:ext cx="3808268" cy="1653927"/>
          </a:xfrm>
        </p:spPr>
        <p:txBody>
          <a:bodyPr>
            <a:noAutofit/>
          </a:bodyPr>
          <a:lstStyle/>
          <a:p>
            <a:r>
              <a:rPr lang="en-GB" sz="2800" b="1" dirty="0">
                <a:solidFill>
                  <a:schemeClr val="bg1"/>
                </a:solidFill>
              </a:rPr>
              <a:t>Next, cut along the green line and stick the matching keywords and definitions together into your glossary:</a:t>
            </a:r>
            <a:endParaRPr lang="en-GB" sz="2800" dirty="0">
              <a:solidFill>
                <a:schemeClr val="bg1"/>
              </a:solidFill>
            </a:endParaRPr>
          </a:p>
        </p:txBody>
      </p:sp>
      <p:sp>
        <p:nvSpPr>
          <p:cNvPr id="9" name="TextBox 8">
            <a:extLst>
              <a:ext uri="{FF2B5EF4-FFF2-40B4-BE49-F238E27FC236}">
                <a16:creationId xmlns:a16="http://schemas.microsoft.com/office/drawing/2014/main" id="{AA9DB5FB-E6E9-1240-B4E8-E5C00F54566B}"/>
              </a:ext>
            </a:extLst>
          </p:cNvPr>
          <p:cNvSpPr txBox="1"/>
          <p:nvPr/>
        </p:nvSpPr>
        <p:spPr>
          <a:xfrm>
            <a:off x="1653861" y="2562188"/>
            <a:ext cx="2523727" cy="1913285"/>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Gamal Abdel Nasser</a:t>
            </a:r>
            <a:endParaRPr lang="en-GB" dirty="0"/>
          </a:p>
          <a:p>
            <a:endParaRPr lang="en-GB" dirty="0"/>
          </a:p>
          <a:p>
            <a:r>
              <a:rPr lang="en-GB" dirty="0">
                <a:solidFill>
                  <a:srgbClr val="ABAA3A"/>
                </a:solidFill>
              </a:rPr>
              <a:t>___________________</a:t>
            </a:r>
          </a:p>
          <a:p>
            <a:endParaRPr lang="en-GB" dirty="0"/>
          </a:p>
          <a:p>
            <a:pPr lvl="0"/>
            <a:r>
              <a:rPr lang="en-GB" dirty="0"/>
              <a:t>the military of the state of Israel</a:t>
            </a:r>
          </a:p>
        </p:txBody>
      </p:sp>
      <p:pic>
        <p:nvPicPr>
          <p:cNvPr id="10" name="Graphic 9" descr="Scissors outline">
            <a:extLst>
              <a:ext uri="{FF2B5EF4-FFF2-40B4-BE49-F238E27FC236}">
                <a16:creationId xmlns:a16="http://schemas.microsoft.com/office/drawing/2014/main" id="{18738B45-415C-EE47-81F2-1511E668CB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7108">
            <a:off x="3518814" y="2933298"/>
            <a:ext cx="914400" cy="914400"/>
          </a:xfrm>
          <a:prstGeom prst="rect">
            <a:avLst/>
          </a:prstGeom>
        </p:spPr>
      </p:pic>
      <p:sp>
        <p:nvSpPr>
          <p:cNvPr id="11" name="TextBox 10">
            <a:extLst>
              <a:ext uri="{FF2B5EF4-FFF2-40B4-BE49-F238E27FC236}">
                <a16:creationId xmlns:a16="http://schemas.microsoft.com/office/drawing/2014/main" id="{1D3D1FE0-50B7-2D4D-A90A-D4F938C9ACCE}"/>
              </a:ext>
            </a:extLst>
          </p:cNvPr>
          <p:cNvSpPr txBox="1"/>
          <p:nvPr/>
        </p:nvSpPr>
        <p:spPr>
          <a:xfrm>
            <a:off x="4830771" y="6121502"/>
            <a:ext cx="2327330" cy="493194"/>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Gamal Abdel Nasser</a:t>
            </a:r>
            <a:endParaRPr lang="en-GB" dirty="0"/>
          </a:p>
          <a:p>
            <a:endParaRPr lang="en-GB" dirty="0"/>
          </a:p>
        </p:txBody>
      </p:sp>
      <p:sp>
        <p:nvSpPr>
          <p:cNvPr id="12" name="TextBox 11">
            <a:extLst>
              <a:ext uri="{FF2B5EF4-FFF2-40B4-BE49-F238E27FC236}">
                <a16:creationId xmlns:a16="http://schemas.microsoft.com/office/drawing/2014/main" id="{B2C0593A-DEBA-DF49-A559-5AE2FA9BD880}"/>
              </a:ext>
            </a:extLst>
          </p:cNvPr>
          <p:cNvSpPr txBox="1"/>
          <p:nvPr/>
        </p:nvSpPr>
        <p:spPr>
          <a:xfrm>
            <a:off x="1925537" y="5862728"/>
            <a:ext cx="2523727" cy="888062"/>
          </a:xfrm>
          <a:prstGeom prst="rect">
            <a:avLst/>
          </a:prstGeom>
          <a:solidFill>
            <a:srgbClr val="FFFFFF"/>
          </a:solidFill>
          <a:ln>
            <a:solidFill>
              <a:schemeClr val="tx1"/>
            </a:solidFill>
            <a:prstDash val="dash"/>
          </a:ln>
        </p:spPr>
        <p:txBody>
          <a:bodyPr wrap="square" lIns="90000" rtlCol="0">
            <a:noAutofit/>
          </a:bodyPr>
          <a:lstStyle/>
          <a:p>
            <a:pPr lvl="0"/>
            <a:r>
              <a:rPr lang="en-GB" dirty="0"/>
              <a:t>a significant Egyptian leader. President of Egypt from 1954 to 1970</a:t>
            </a:r>
          </a:p>
        </p:txBody>
      </p:sp>
      <p:pic>
        <p:nvPicPr>
          <p:cNvPr id="14" name="Graphic 13" descr="Arrow Right with solid fill">
            <a:extLst>
              <a:ext uri="{FF2B5EF4-FFF2-40B4-BE49-F238E27FC236}">
                <a16:creationId xmlns:a16="http://schemas.microsoft.com/office/drawing/2014/main" id="{A1C4A56A-EEBB-2B4A-80F7-671432BFD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3846" y="5998821"/>
            <a:ext cx="401782" cy="615875"/>
          </a:xfrm>
          <a:prstGeom prst="rect">
            <a:avLst/>
          </a:prstGeom>
        </p:spPr>
      </p:pic>
      <p:sp>
        <p:nvSpPr>
          <p:cNvPr id="17" name="TextBox 16">
            <a:extLst>
              <a:ext uri="{FF2B5EF4-FFF2-40B4-BE49-F238E27FC236}">
                <a16:creationId xmlns:a16="http://schemas.microsoft.com/office/drawing/2014/main" id="{AD641333-5FAB-B64B-8A83-285098BB0530}"/>
              </a:ext>
            </a:extLst>
          </p:cNvPr>
          <p:cNvSpPr txBox="1"/>
          <p:nvPr/>
        </p:nvSpPr>
        <p:spPr>
          <a:xfrm>
            <a:off x="7323238" y="4013025"/>
            <a:ext cx="2523727" cy="493194"/>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West Bank</a:t>
            </a:r>
            <a:endParaRPr lang="en-GB" dirty="0"/>
          </a:p>
        </p:txBody>
      </p:sp>
      <p:sp>
        <p:nvSpPr>
          <p:cNvPr id="18" name="TextBox 17">
            <a:extLst>
              <a:ext uri="{FF2B5EF4-FFF2-40B4-BE49-F238E27FC236}">
                <a16:creationId xmlns:a16="http://schemas.microsoft.com/office/drawing/2014/main" id="{EBD39D59-5DF6-6748-84EA-52C28B1488D1}"/>
              </a:ext>
            </a:extLst>
          </p:cNvPr>
          <p:cNvSpPr txBox="1"/>
          <p:nvPr/>
        </p:nvSpPr>
        <p:spPr>
          <a:xfrm>
            <a:off x="7359470" y="4762765"/>
            <a:ext cx="2523727" cy="1957692"/>
          </a:xfrm>
          <a:prstGeom prst="rect">
            <a:avLst/>
          </a:prstGeom>
          <a:solidFill>
            <a:srgbClr val="FFFFFF"/>
          </a:solidFill>
          <a:ln>
            <a:solidFill>
              <a:schemeClr val="tx1"/>
            </a:solidFill>
            <a:prstDash val="dash"/>
          </a:ln>
        </p:spPr>
        <p:txBody>
          <a:bodyPr wrap="square" lIns="90000" rtlCol="0">
            <a:noAutofit/>
          </a:bodyPr>
          <a:lstStyle/>
          <a:p>
            <a:pPr lvl="0"/>
            <a:r>
              <a:rPr lang="en-GB" dirty="0"/>
              <a:t>a war between Israel and the surrounding Arab countries which resulted in Israel expanding its territory to include 78% of Mandate Palestine</a:t>
            </a:r>
          </a:p>
        </p:txBody>
      </p:sp>
      <p:sp>
        <p:nvSpPr>
          <p:cNvPr id="19" name="TextBox 18">
            <a:extLst>
              <a:ext uri="{FF2B5EF4-FFF2-40B4-BE49-F238E27FC236}">
                <a16:creationId xmlns:a16="http://schemas.microsoft.com/office/drawing/2014/main" id="{563800F9-9FFD-B34E-B258-2AF7C452726F}"/>
              </a:ext>
            </a:extLst>
          </p:cNvPr>
          <p:cNvSpPr txBox="1"/>
          <p:nvPr/>
        </p:nvSpPr>
        <p:spPr>
          <a:xfrm>
            <a:off x="7323238" y="1376119"/>
            <a:ext cx="2523727" cy="493194"/>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David Ben-Gurion</a:t>
            </a:r>
            <a:endParaRPr lang="en-GB" dirty="0"/>
          </a:p>
        </p:txBody>
      </p:sp>
      <p:sp>
        <p:nvSpPr>
          <p:cNvPr id="20" name="TextBox 19">
            <a:extLst>
              <a:ext uri="{FF2B5EF4-FFF2-40B4-BE49-F238E27FC236}">
                <a16:creationId xmlns:a16="http://schemas.microsoft.com/office/drawing/2014/main" id="{B9907587-5A23-6A43-8535-8EDF1D3963B5}"/>
              </a:ext>
            </a:extLst>
          </p:cNvPr>
          <p:cNvSpPr txBox="1"/>
          <p:nvPr/>
        </p:nvSpPr>
        <p:spPr>
          <a:xfrm>
            <a:off x="6709650" y="2384388"/>
            <a:ext cx="2523727" cy="1206704"/>
          </a:xfrm>
          <a:prstGeom prst="rect">
            <a:avLst/>
          </a:prstGeom>
          <a:solidFill>
            <a:srgbClr val="FFFFFF"/>
          </a:solidFill>
          <a:ln>
            <a:solidFill>
              <a:schemeClr val="tx1"/>
            </a:solidFill>
            <a:prstDash val="dash"/>
          </a:ln>
        </p:spPr>
        <p:txBody>
          <a:bodyPr wrap="square" lIns="90000" rtlCol="0">
            <a:noAutofit/>
          </a:bodyPr>
          <a:lstStyle/>
          <a:p>
            <a:pPr lvl="0"/>
            <a:r>
              <a:rPr lang="en-GB" dirty="0"/>
              <a:t>the border between Israel, Egypt, Jordan, Lebanon and Syria after the Arab-Israeli War</a:t>
            </a:r>
          </a:p>
        </p:txBody>
      </p:sp>
      <p:sp>
        <p:nvSpPr>
          <p:cNvPr id="21" name="TextBox 20">
            <a:extLst>
              <a:ext uri="{FF2B5EF4-FFF2-40B4-BE49-F238E27FC236}">
                <a16:creationId xmlns:a16="http://schemas.microsoft.com/office/drawing/2014/main" id="{CCD59C0C-03C9-6C48-8C43-84173C293758}"/>
              </a:ext>
            </a:extLst>
          </p:cNvPr>
          <p:cNvSpPr txBox="1"/>
          <p:nvPr/>
        </p:nvSpPr>
        <p:spPr>
          <a:xfrm>
            <a:off x="10284979" y="5470832"/>
            <a:ext cx="1619840" cy="615874"/>
          </a:xfrm>
          <a:prstGeom prst="rect">
            <a:avLst/>
          </a:prstGeom>
          <a:solidFill>
            <a:srgbClr val="FFFFFF"/>
          </a:solidFill>
          <a:ln>
            <a:solidFill>
              <a:schemeClr val="tx1"/>
            </a:solidFill>
            <a:prstDash val="dash"/>
          </a:ln>
        </p:spPr>
        <p:txBody>
          <a:bodyPr wrap="square" lIns="90000" rtlCol="0">
            <a:noAutofit/>
          </a:bodyPr>
          <a:lstStyle/>
          <a:p>
            <a:r>
              <a:rPr lang="en-GB" b="1" dirty="0">
                <a:solidFill>
                  <a:srgbClr val="ABAA3A"/>
                </a:solidFill>
              </a:rPr>
              <a:t>Arab-Israeli War, 1948 </a:t>
            </a:r>
          </a:p>
          <a:p>
            <a:endParaRPr lang="en-GB" dirty="0"/>
          </a:p>
          <a:p>
            <a:endParaRPr lang="en-GB" dirty="0">
              <a:solidFill>
                <a:srgbClr val="ABAA3A"/>
              </a:solidFill>
            </a:endParaRPr>
          </a:p>
        </p:txBody>
      </p:sp>
      <p:sp>
        <p:nvSpPr>
          <p:cNvPr id="22" name="TextBox 21">
            <a:extLst>
              <a:ext uri="{FF2B5EF4-FFF2-40B4-BE49-F238E27FC236}">
                <a16:creationId xmlns:a16="http://schemas.microsoft.com/office/drawing/2014/main" id="{3E2F9F4E-D658-9F4C-AB78-63DA84B47DF2}"/>
              </a:ext>
            </a:extLst>
          </p:cNvPr>
          <p:cNvSpPr txBox="1"/>
          <p:nvPr/>
        </p:nvSpPr>
        <p:spPr>
          <a:xfrm>
            <a:off x="9233377" y="323084"/>
            <a:ext cx="2523727" cy="493194"/>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Israel Defense Forces</a:t>
            </a:r>
            <a:endParaRPr lang="en-GB" dirty="0"/>
          </a:p>
        </p:txBody>
      </p:sp>
      <p:sp>
        <p:nvSpPr>
          <p:cNvPr id="24" name="TextBox 23">
            <a:extLst>
              <a:ext uri="{FF2B5EF4-FFF2-40B4-BE49-F238E27FC236}">
                <a16:creationId xmlns:a16="http://schemas.microsoft.com/office/drawing/2014/main" id="{D14E940F-CBDB-BF4F-9428-CC7271DF8BA9}"/>
              </a:ext>
            </a:extLst>
          </p:cNvPr>
          <p:cNvSpPr txBox="1"/>
          <p:nvPr/>
        </p:nvSpPr>
        <p:spPr>
          <a:xfrm>
            <a:off x="6427481" y="239125"/>
            <a:ext cx="2523727" cy="661112"/>
          </a:xfrm>
          <a:prstGeom prst="rect">
            <a:avLst/>
          </a:prstGeom>
          <a:solidFill>
            <a:srgbClr val="FFFFFF"/>
          </a:solidFill>
          <a:ln>
            <a:solidFill>
              <a:schemeClr val="tx1"/>
            </a:solidFill>
            <a:prstDash val="dash"/>
          </a:ln>
        </p:spPr>
        <p:txBody>
          <a:bodyPr wrap="square" lIns="90000" rtlCol="0">
            <a:noAutofit/>
          </a:bodyPr>
          <a:lstStyle/>
          <a:p>
            <a:pPr lvl="0"/>
            <a:r>
              <a:rPr lang="en-GB" dirty="0"/>
              <a:t>the military of the state of Israel</a:t>
            </a:r>
          </a:p>
        </p:txBody>
      </p:sp>
      <p:sp>
        <p:nvSpPr>
          <p:cNvPr id="25" name="TextBox 24">
            <a:extLst>
              <a:ext uri="{FF2B5EF4-FFF2-40B4-BE49-F238E27FC236}">
                <a16:creationId xmlns:a16="http://schemas.microsoft.com/office/drawing/2014/main" id="{D809DF85-72D7-1A46-8428-C65F84C402E3}"/>
              </a:ext>
            </a:extLst>
          </p:cNvPr>
          <p:cNvSpPr txBox="1"/>
          <p:nvPr/>
        </p:nvSpPr>
        <p:spPr>
          <a:xfrm>
            <a:off x="4634852" y="1071690"/>
            <a:ext cx="2523727" cy="1167751"/>
          </a:xfrm>
          <a:prstGeom prst="rect">
            <a:avLst/>
          </a:prstGeom>
          <a:solidFill>
            <a:srgbClr val="FFFFFF"/>
          </a:solidFill>
          <a:ln>
            <a:solidFill>
              <a:schemeClr val="tx1"/>
            </a:solidFill>
            <a:prstDash val="dash"/>
          </a:ln>
        </p:spPr>
        <p:txBody>
          <a:bodyPr wrap="square" lIns="90000" rtlCol="0">
            <a:noAutofit/>
          </a:bodyPr>
          <a:lstStyle/>
          <a:p>
            <a:pPr lvl="0"/>
            <a:r>
              <a:rPr lang="en-GB" dirty="0"/>
              <a:t>a significant Israeli leader. The first Prime Minister of Israel</a:t>
            </a:r>
          </a:p>
        </p:txBody>
      </p:sp>
      <p:sp>
        <p:nvSpPr>
          <p:cNvPr id="26" name="TextBox 25">
            <a:extLst>
              <a:ext uri="{FF2B5EF4-FFF2-40B4-BE49-F238E27FC236}">
                <a16:creationId xmlns:a16="http://schemas.microsoft.com/office/drawing/2014/main" id="{A03B87BC-3697-EC49-BB7D-D4AA368B27AC}"/>
              </a:ext>
            </a:extLst>
          </p:cNvPr>
          <p:cNvSpPr txBox="1"/>
          <p:nvPr/>
        </p:nvSpPr>
        <p:spPr>
          <a:xfrm>
            <a:off x="9668273" y="2780388"/>
            <a:ext cx="2329763" cy="386592"/>
          </a:xfrm>
          <a:prstGeom prst="rect">
            <a:avLst/>
          </a:prstGeom>
          <a:solidFill>
            <a:srgbClr val="FFFFFF"/>
          </a:solidFill>
          <a:ln>
            <a:solidFill>
              <a:schemeClr val="tx1"/>
            </a:solidFill>
            <a:prstDash val="dash"/>
          </a:ln>
        </p:spPr>
        <p:txBody>
          <a:bodyPr wrap="square" lIns="90000" rtlCol="0">
            <a:noAutofit/>
          </a:bodyPr>
          <a:lstStyle/>
          <a:p>
            <a:pPr lvl="0"/>
            <a:r>
              <a:rPr lang="en-GB" b="1" dirty="0">
                <a:solidFill>
                  <a:srgbClr val="ABAA3A"/>
                </a:solidFill>
              </a:rPr>
              <a:t>Green Line</a:t>
            </a:r>
            <a:endParaRPr lang="en-GB" dirty="0"/>
          </a:p>
        </p:txBody>
      </p:sp>
      <p:sp>
        <p:nvSpPr>
          <p:cNvPr id="27" name="TextBox 26">
            <a:extLst>
              <a:ext uri="{FF2B5EF4-FFF2-40B4-BE49-F238E27FC236}">
                <a16:creationId xmlns:a16="http://schemas.microsoft.com/office/drawing/2014/main" id="{01FA9344-EB18-484B-9084-9A5C8EDC737C}"/>
              </a:ext>
            </a:extLst>
          </p:cNvPr>
          <p:cNvSpPr txBox="1"/>
          <p:nvPr/>
        </p:nvSpPr>
        <p:spPr>
          <a:xfrm>
            <a:off x="4669267" y="3758837"/>
            <a:ext cx="2523727" cy="1565780"/>
          </a:xfrm>
          <a:prstGeom prst="rect">
            <a:avLst/>
          </a:prstGeom>
          <a:solidFill>
            <a:srgbClr val="FFFFFF"/>
          </a:solidFill>
          <a:ln>
            <a:solidFill>
              <a:schemeClr val="tx1"/>
            </a:solidFill>
            <a:prstDash val="dash"/>
          </a:ln>
        </p:spPr>
        <p:txBody>
          <a:bodyPr wrap="square" lIns="90000" rtlCol="0">
            <a:noAutofit/>
          </a:bodyPr>
          <a:lstStyle/>
          <a:p>
            <a:pPr lvl="0"/>
            <a:r>
              <a:rPr lang="en-GB" dirty="0"/>
              <a:t>the area of Palestine-Israel which came under Jordanian control as a consequence of the Arab-Israeli War</a:t>
            </a:r>
          </a:p>
        </p:txBody>
      </p:sp>
      <p:pic>
        <p:nvPicPr>
          <p:cNvPr id="28" name="Graphic 27" descr="Arrow Right with solid fill">
            <a:extLst>
              <a:ext uri="{FF2B5EF4-FFF2-40B4-BE49-F238E27FC236}">
                <a16:creationId xmlns:a16="http://schemas.microsoft.com/office/drawing/2014/main" id="{349407E5-BCE3-9D48-96C1-E7D23292BE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6833" y="226473"/>
            <a:ext cx="401782" cy="615875"/>
          </a:xfrm>
          <a:prstGeom prst="rect">
            <a:avLst/>
          </a:prstGeom>
        </p:spPr>
      </p:pic>
      <p:pic>
        <p:nvPicPr>
          <p:cNvPr id="29" name="Graphic 28" descr="Arrow Right with solid fill">
            <a:extLst>
              <a:ext uri="{FF2B5EF4-FFF2-40B4-BE49-F238E27FC236}">
                <a16:creationId xmlns:a16="http://schemas.microsoft.com/office/drawing/2014/main" id="{5F75D8DA-6E50-9942-8B2A-2F1B6AAAFF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456" y="1322276"/>
            <a:ext cx="401782" cy="615875"/>
          </a:xfrm>
          <a:prstGeom prst="rect">
            <a:avLst/>
          </a:prstGeom>
        </p:spPr>
      </p:pic>
      <p:pic>
        <p:nvPicPr>
          <p:cNvPr id="30" name="Graphic 29" descr="Arrow Right with solid fill">
            <a:extLst>
              <a:ext uri="{FF2B5EF4-FFF2-40B4-BE49-F238E27FC236}">
                <a16:creationId xmlns:a16="http://schemas.microsoft.com/office/drawing/2014/main" id="{B2870CB5-805E-FA40-AC70-8157F613C2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33377" y="2676133"/>
            <a:ext cx="401782" cy="615875"/>
          </a:xfrm>
          <a:prstGeom prst="rect">
            <a:avLst/>
          </a:prstGeom>
        </p:spPr>
      </p:pic>
      <p:pic>
        <p:nvPicPr>
          <p:cNvPr id="31" name="Graphic 30" descr="Arrow Right with solid fill">
            <a:extLst>
              <a:ext uri="{FF2B5EF4-FFF2-40B4-BE49-F238E27FC236}">
                <a16:creationId xmlns:a16="http://schemas.microsoft.com/office/drawing/2014/main" id="{50326BC1-D3C6-9D43-A6B1-07DF1C046E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7688" y="4081863"/>
            <a:ext cx="401782" cy="615875"/>
          </a:xfrm>
          <a:prstGeom prst="rect">
            <a:avLst/>
          </a:prstGeom>
        </p:spPr>
      </p:pic>
      <p:pic>
        <p:nvPicPr>
          <p:cNvPr id="32" name="Graphic 31" descr="Arrow Right with solid fill">
            <a:extLst>
              <a:ext uri="{FF2B5EF4-FFF2-40B4-BE49-F238E27FC236}">
                <a16:creationId xmlns:a16="http://schemas.microsoft.com/office/drawing/2014/main" id="{60146DAD-A768-5446-80B0-4BA1544BCB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3197" y="5409492"/>
            <a:ext cx="401782" cy="615875"/>
          </a:xfrm>
          <a:prstGeom prst="rect">
            <a:avLst/>
          </a:prstGeom>
        </p:spPr>
      </p:pic>
    </p:spTree>
    <p:extLst>
      <p:ext uri="{BB962C8B-B14F-4D97-AF65-F5344CB8AC3E}">
        <p14:creationId xmlns:p14="http://schemas.microsoft.com/office/powerpoint/2010/main" val="255044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BAF19-1827-F14B-ACF6-AC2E3466792B}"/>
              </a:ext>
            </a:extLst>
          </p:cNvPr>
          <p:cNvSpPr>
            <a:spLocks noGrp="1"/>
          </p:cNvSpPr>
          <p:nvPr>
            <p:ph type="title"/>
          </p:nvPr>
        </p:nvSpPr>
        <p:spPr>
          <a:xfrm>
            <a:off x="669036" y="274770"/>
            <a:ext cx="10515600" cy="1325563"/>
          </a:xfrm>
        </p:spPr>
        <p:txBody>
          <a:bodyPr>
            <a:normAutofit/>
          </a:bodyPr>
          <a:lstStyle/>
          <a:p>
            <a:r>
              <a:rPr lang="en-GB" b="1" dirty="0"/>
              <a:t>The Arab-Israeli War of 1948</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56752B-D292-CE40-9677-A5A4ECDB694F}"/>
              </a:ext>
            </a:extLst>
          </p:cNvPr>
          <p:cNvSpPr>
            <a:spLocks noGrp="1"/>
          </p:cNvSpPr>
          <p:nvPr>
            <p:ph idx="1"/>
          </p:nvPr>
        </p:nvSpPr>
        <p:spPr>
          <a:xfrm>
            <a:off x="669036" y="2528646"/>
            <a:ext cx="10979727" cy="4251960"/>
          </a:xfrm>
        </p:spPr>
        <p:txBody>
          <a:bodyPr lIns="90000">
            <a:noAutofit/>
          </a:bodyPr>
          <a:lstStyle/>
          <a:p>
            <a:r>
              <a:rPr lang="en-GB" sz="2700" dirty="0"/>
              <a:t>As we saw </a:t>
            </a:r>
            <a:r>
              <a:rPr lang="en-GB" sz="2700" u="sng" dirty="0"/>
              <a:t>last lesson</a:t>
            </a:r>
            <a:r>
              <a:rPr lang="en-GB" sz="2700" dirty="0"/>
              <a:t>, in the context of the Nakba, at 4pm on </a:t>
            </a:r>
            <a:r>
              <a:rPr lang="en-GB" sz="2700" b="1" dirty="0"/>
              <a:t>14</a:t>
            </a:r>
            <a:r>
              <a:rPr lang="en-GB" sz="2700" b="1" baseline="30000" dirty="0"/>
              <a:t>th</a:t>
            </a:r>
            <a:r>
              <a:rPr lang="en-GB" sz="2700" b="1" dirty="0"/>
              <a:t> May 1948</a:t>
            </a:r>
            <a:r>
              <a:rPr lang="en-GB" sz="2700" dirty="0"/>
              <a:t>, David Ben-Gurion announced the establishment of the state of Israel</a:t>
            </a:r>
          </a:p>
          <a:p>
            <a:r>
              <a:rPr lang="en-GB" sz="2700" dirty="0"/>
              <a:t>The USA and the USSR immediately recognised the new state, but many of the surrounding Arab states denounced it</a:t>
            </a:r>
          </a:p>
          <a:p>
            <a:r>
              <a:rPr lang="en-GB" sz="2700" dirty="0"/>
              <a:t>On 15</a:t>
            </a:r>
            <a:r>
              <a:rPr lang="en-GB" sz="2700" baseline="30000" dirty="0"/>
              <a:t>th</a:t>
            </a:r>
            <a:r>
              <a:rPr lang="en-GB" sz="2700" dirty="0"/>
              <a:t> May 1948, the </a:t>
            </a:r>
            <a:r>
              <a:rPr lang="en-GB" sz="2700" b="1" dirty="0"/>
              <a:t>Arab-Israeli War </a:t>
            </a:r>
            <a:r>
              <a:rPr lang="en-GB" sz="2700" dirty="0"/>
              <a:t>began</a:t>
            </a:r>
          </a:p>
          <a:p>
            <a:r>
              <a:rPr lang="en-GB" sz="2700" dirty="0"/>
              <a:t>This involved much fighting for territory between the new state of Israel and the Arab countries of Egypt, Jordan, Syria, Iraq and Lebanon</a:t>
            </a:r>
          </a:p>
          <a:p>
            <a:r>
              <a:rPr lang="en-GB" sz="2700" dirty="0"/>
              <a:t>By the end of the fighting, Israel had </a:t>
            </a:r>
            <a:r>
              <a:rPr lang="en-GB" sz="2700" b="1" dirty="0">
                <a:solidFill>
                  <a:schemeClr val="accent2"/>
                </a:solidFill>
              </a:rPr>
              <a:t>78% of the land of Mandate Palestine</a:t>
            </a:r>
          </a:p>
          <a:p>
            <a:endParaRPr lang="en-GB" sz="2700" dirty="0"/>
          </a:p>
          <a:p>
            <a:pPr marL="0" indent="0">
              <a:buNone/>
            </a:pPr>
            <a:endParaRPr lang="en-GB" sz="2700" dirty="0"/>
          </a:p>
          <a:p>
            <a:endParaRPr lang="en-GB" sz="2700" dirty="0"/>
          </a:p>
        </p:txBody>
      </p:sp>
      <p:pic>
        <p:nvPicPr>
          <p:cNvPr id="7" name="Picture 6" descr="Text&#10;&#10;Description automatically generated">
            <a:extLst>
              <a:ext uri="{FF2B5EF4-FFF2-40B4-BE49-F238E27FC236}">
                <a16:creationId xmlns:a16="http://schemas.microsoft.com/office/drawing/2014/main" id="{D1E60F40-3DB0-8044-AE93-A238E972B37D}"/>
              </a:ext>
            </a:extLst>
          </p:cNvPr>
          <p:cNvPicPr>
            <a:picLocks noChangeAspect="1"/>
          </p:cNvPicPr>
          <p:nvPr/>
        </p:nvPicPr>
        <p:blipFill rotWithShape="1">
          <a:blip r:embed="rId2"/>
          <a:srcRect l="483" t="5603" r="603" b="5121"/>
          <a:stretch/>
        </p:blipFill>
        <p:spPr>
          <a:xfrm rot="225179">
            <a:off x="8471280" y="194775"/>
            <a:ext cx="3654129" cy="2061304"/>
          </a:xfrm>
          <a:prstGeom prst="rect">
            <a:avLst/>
          </a:prstGeom>
          <a:ln w="38100">
            <a:solidFill>
              <a:schemeClr val="tx1"/>
            </a:solidFill>
          </a:ln>
        </p:spPr>
      </p:pic>
      <p:cxnSp>
        <p:nvCxnSpPr>
          <p:cNvPr id="5" name="Straight Arrow Connector 4">
            <a:extLst>
              <a:ext uri="{FF2B5EF4-FFF2-40B4-BE49-F238E27FC236}">
                <a16:creationId xmlns:a16="http://schemas.microsoft.com/office/drawing/2014/main" id="{C37D4791-C7CA-4145-87A5-97058FB233D4}"/>
              </a:ext>
            </a:extLst>
          </p:cNvPr>
          <p:cNvCxnSpPr>
            <a:cxnSpLocks/>
          </p:cNvCxnSpPr>
          <p:nvPr/>
        </p:nvCxnSpPr>
        <p:spPr>
          <a:xfrm flipV="1">
            <a:off x="3240157" y="1117600"/>
            <a:ext cx="5065643" cy="14110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85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B5D29-F2FE-6F41-9CBD-9365F0D8CE7B}"/>
              </a:ext>
            </a:extLst>
          </p:cNvPr>
          <p:cNvSpPr>
            <a:spLocks noGrp="1"/>
          </p:cNvSpPr>
          <p:nvPr>
            <p:ph type="title"/>
          </p:nvPr>
        </p:nvSpPr>
        <p:spPr>
          <a:xfrm>
            <a:off x="2681316" y="322045"/>
            <a:ext cx="9510684" cy="1249394"/>
          </a:xfrm>
        </p:spPr>
        <p:txBody>
          <a:bodyPr vert="horz" lIns="91440" tIns="45720" rIns="91440" bIns="45720" rtlCol="0" anchor="ctr">
            <a:noAutofit/>
          </a:bodyPr>
          <a:lstStyle/>
          <a:p>
            <a:r>
              <a:rPr lang="en-US" b="1" kern="1200" dirty="0">
                <a:solidFill>
                  <a:schemeClr val="tx1"/>
                </a:solidFill>
                <a:latin typeface="+mj-lt"/>
                <a:ea typeface="+mj-ea"/>
                <a:cs typeface="+mj-cs"/>
              </a:rPr>
              <a:t>8b. The changing map of Palestine-Israel</a:t>
            </a:r>
          </a:p>
        </p:txBody>
      </p:sp>
      <p:sp>
        <p:nvSpPr>
          <p:cNvPr id="19" name="TextBox 18">
            <a:extLst>
              <a:ext uri="{FF2B5EF4-FFF2-40B4-BE49-F238E27FC236}">
                <a16:creationId xmlns:a16="http://schemas.microsoft.com/office/drawing/2014/main" id="{358B552E-81ED-CD4D-8511-3CA77D34EF8C}"/>
              </a:ext>
            </a:extLst>
          </p:cNvPr>
          <p:cNvSpPr txBox="1"/>
          <p:nvPr/>
        </p:nvSpPr>
        <p:spPr>
          <a:xfrm>
            <a:off x="2507107" y="5477152"/>
            <a:ext cx="1492078" cy="1323439"/>
          </a:xfrm>
          <a:prstGeom prst="rect">
            <a:avLst/>
          </a:prstGeom>
          <a:noFill/>
        </p:spPr>
        <p:txBody>
          <a:bodyPr wrap="square" rtlCol="0">
            <a:spAutoFit/>
          </a:bodyPr>
          <a:lstStyle/>
          <a:p>
            <a:r>
              <a:rPr lang="en-GB" sz="2000" dirty="0">
                <a:solidFill>
                  <a:srgbClr val="83BFB5"/>
                </a:solidFill>
              </a:rPr>
              <a:t>UN Partition Plan in November </a:t>
            </a:r>
            <a:r>
              <a:rPr lang="en-GB" sz="2000" b="1" u="sng" dirty="0">
                <a:solidFill>
                  <a:srgbClr val="83BFB5"/>
                </a:solidFill>
              </a:rPr>
              <a:t>1947</a:t>
            </a:r>
            <a:r>
              <a:rPr lang="en-GB" sz="2000" dirty="0">
                <a:solidFill>
                  <a:srgbClr val="83BFB5"/>
                </a:solidFill>
              </a:rPr>
              <a:t> </a:t>
            </a:r>
          </a:p>
        </p:txBody>
      </p:sp>
      <p:sp>
        <p:nvSpPr>
          <p:cNvPr id="2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BBC News | In Depth | World | Israel and the Palestinians">
            <a:extLst>
              <a:ext uri="{FF2B5EF4-FFF2-40B4-BE49-F238E27FC236}">
                <a16:creationId xmlns:a16="http://schemas.microsoft.com/office/drawing/2014/main" id="{0A1F79B1-BBC9-264A-B52E-8B921D3F7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309" y="2360309"/>
            <a:ext cx="4497691" cy="44976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BA43DD46-BDC8-614F-BAC9-0ED1C500BB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156"/>
          <a:stretch/>
        </p:blipFill>
        <p:spPr bwMode="auto">
          <a:xfrm>
            <a:off x="-1" y="-11404"/>
            <a:ext cx="2451125" cy="687413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5025767-626F-B740-8D9A-E31E5C6AF71F}"/>
              </a:ext>
            </a:extLst>
          </p:cNvPr>
          <p:cNvSpPr txBox="1"/>
          <p:nvPr/>
        </p:nvSpPr>
        <p:spPr>
          <a:xfrm>
            <a:off x="5691674" y="5421168"/>
            <a:ext cx="1917138" cy="1323439"/>
          </a:xfrm>
          <a:prstGeom prst="rect">
            <a:avLst/>
          </a:prstGeom>
          <a:noFill/>
        </p:spPr>
        <p:txBody>
          <a:bodyPr wrap="square" rtlCol="0">
            <a:spAutoFit/>
          </a:bodyPr>
          <a:lstStyle/>
          <a:p>
            <a:pPr algn="r"/>
            <a:r>
              <a:rPr lang="en-GB" sz="2000" dirty="0">
                <a:solidFill>
                  <a:srgbClr val="ABAA3A"/>
                </a:solidFill>
              </a:rPr>
              <a:t>The new borders </a:t>
            </a:r>
            <a:r>
              <a:rPr lang="en-GB" sz="2000" b="1" u="sng" dirty="0">
                <a:solidFill>
                  <a:srgbClr val="ABAA3A"/>
                </a:solidFill>
              </a:rPr>
              <a:t>after the 1948 Arab-Israeli War</a:t>
            </a:r>
          </a:p>
        </p:txBody>
      </p:sp>
      <p:sp>
        <p:nvSpPr>
          <p:cNvPr id="28" name="Rectangle 27">
            <a:extLst>
              <a:ext uri="{FF2B5EF4-FFF2-40B4-BE49-F238E27FC236}">
                <a16:creationId xmlns:a16="http://schemas.microsoft.com/office/drawing/2014/main" id="{F90117CD-7906-9B49-8B60-8C196BEE2E3A}"/>
              </a:ext>
            </a:extLst>
          </p:cNvPr>
          <p:cNvSpPr/>
          <p:nvPr/>
        </p:nvSpPr>
        <p:spPr>
          <a:xfrm rot="21157220">
            <a:off x="2943106" y="5360704"/>
            <a:ext cx="4130215" cy="116303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A624E27-BFA7-1B47-9B30-EA2B001B6212}"/>
              </a:ext>
            </a:extLst>
          </p:cNvPr>
          <p:cNvSpPr txBox="1"/>
          <p:nvPr/>
        </p:nvSpPr>
        <p:spPr>
          <a:xfrm rot="21157220">
            <a:off x="4070146" y="5367720"/>
            <a:ext cx="2970224" cy="1015663"/>
          </a:xfrm>
          <a:prstGeom prst="rect">
            <a:avLst/>
          </a:prstGeom>
          <a:solidFill>
            <a:schemeClr val="bg1"/>
          </a:solidFill>
        </p:spPr>
        <p:txBody>
          <a:bodyPr wrap="square" rtlCol="0">
            <a:spAutoFit/>
          </a:bodyPr>
          <a:lstStyle/>
          <a:p>
            <a:pPr algn="ctr"/>
            <a:r>
              <a:rPr lang="en-GB" sz="2000" i="1" dirty="0"/>
              <a:t>Because this area was now part of the </a:t>
            </a:r>
            <a:r>
              <a:rPr lang="en-GB" sz="2000" b="1" i="1" dirty="0"/>
              <a:t>West</a:t>
            </a:r>
            <a:r>
              <a:rPr lang="en-GB" sz="2000" i="1" dirty="0"/>
              <a:t> Bank of Jordan</a:t>
            </a:r>
          </a:p>
        </p:txBody>
      </p:sp>
      <p:sp>
        <p:nvSpPr>
          <p:cNvPr id="26" name="TextBox 25">
            <a:extLst>
              <a:ext uri="{FF2B5EF4-FFF2-40B4-BE49-F238E27FC236}">
                <a16:creationId xmlns:a16="http://schemas.microsoft.com/office/drawing/2014/main" id="{9EB50734-7C9A-AE42-A9FF-D0B4ABD76505}"/>
              </a:ext>
            </a:extLst>
          </p:cNvPr>
          <p:cNvSpPr txBox="1"/>
          <p:nvPr/>
        </p:nvSpPr>
        <p:spPr>
          <a:xfrm>
            <a:off x="2681316" y="2037489"/>
            <a:ext cx="4820495" cy="3293209"/>
          </a:xfrm>
          <a:custGeom>
            <a:avLst/>
            <a:gdLst>
              <a:gd name="connsiteX0" fmla="*/ 0 w 4820495"/>
              <a:gd name="connsiteY0" fmla="*/ 0 h 3293209"/>
              <a:gd name="connsiteX1" fmla="*/ 535611 w 4820495"/>
              <a:gd name="connsiteY1" fmla="*/ 0 h 3293209"/>
              <a:gd name="connsiteX2" fmla="*/ 926606 w 4820495"/>
              <a:gd name="connsiteY2" fmla="*/ 0 h 3293209"/>
              <a:gd name="connsiteX3" fmla="*/ 1462217 w 4820495"/>
              <a:gd name="connsiteY3" fmla="*/ 0 h 3293209"/>
              <a:gd name="connsiteX4" fmla="*/ 2094237 w 4820495"/>
              <a:gd name="connsiteY4" fmla="*/ 0 h 3293209"/>
              <a:gd name="connsiteX5" fmla="*/ 2726258 w 4820495"/>
              <a:gd name="connsiteY5" fmla="*/ 0 h 3293209"/>
              <a:gd name="connsiteX6" fmla="*/ 3213663 w 4820495"/>
              <a:gd name="connsiteY6" fmla="*/ 0 h 3293209"/>
              <a:gd name="connsiteX7" fmla="*/ 3652864 w 4820495"/>
              <a:gd name="connsiteY7" fmla="*/ 0 h 3293209"/>
              <a:gd name="connsiteX8" fmla="*/ 4188475 w 4820495"/>
              <a:gd name="connsiteY8" fmla="*/ 0 h 3293209"/>
              <a:gd name="connsiteX9" fmla="*/ 4820495 w 4820495"/>
              <a:gd name="connsiteY9" fmla="*/ 0 h 3293209"/>
              <a:gd name="connsiteX10" fmla="*/ 4820495 w 4820495"/>
              <a:gd name="connsiteY10" fmla="*/ 483004 h 3293209"/>
              <a:gd name="connsiteX11" fmla="*/ 4820495 w 4820495"/>
              <a:gd name="connsiteY11" fmla="*/ 998940 h 3293209"/>
              <a:gd name="connsiteX12" fmla="*/ 4820495 w 4820495"/>
              <a:gd name="connsiteY12" fmla="*/ 1547808 h 3293209"/>
              <a:gd name="connsiteX13" fmla="*/ 4820495 w 4820495"/>
              <a:gd name="connsiteY13" fmla="*/ 2096676 h 3293209"/>
              <a:gd name="connsiteX14" fmla="*/ 4820495 w 4820495"/>
              <a:gd name="connsiteY14" fmla="*/ 2645545 h 3293209"/>
              <a:gd name="connsiteX15" fmla="*/ 4820495 w 4820495"/>
              <a:gd name="connsiteY15" fmla="*/ 3293209 h 3293209"/>
              <a:gd name="connsiteX16" fmla="*/ 4236679 w 4820495"/>
              <a:gd name="connsiteY16" fmla="*/ 3293209 h 3293209"/>
              <a:gd name="connsiteX17" fmla="*/ 3701069 w 4820495"/>
              <a:gd name="connsiteY17" fmla="*/ 3293209 h 3293209"/>
              <a:gd name="connsiteX18" fmla="*/ 3165458 w 4820495"/>
              <a:gd name="connsiteY18" fmla="*/ 3293209 h 3293209"/>
              <a:gd name="connsiteX19" fmla="*/ 2678053 w 4820495"/>
              <a:gd name="connsiteY19" fmla="*/ 3293209 h 3293209"/>
              <a:gd name="connsiteX20" fmla="*/ 2142442 w 4820495"/>
              <a:gd name="connsiteY20" fmla="*/ 3293209 h 3293209"/>
              <a:gd name="connsiteX21" fmla="*/ 1655037 w 4820495"/>
              <a:gd name="connsiteY21" fmla="*/ 3293209 h 3293209"/>
              <a:gd name="connsiteX22" fmla="*/ 1071221 w 4820495"/>
              <a:gd name="connsiteY22" fmla="*/ 3293209 h 3293209"/>
              <a:gd name="connsiteX23" fmla="*/ 632020 w 4820495"/>
              <a:gd name="connsiteY23" fmla="*/ 3293209 h 3293209"/>
              <a:gd name="connsiteX24" fmla="*/ 0 w 4820495"/>
              <a:gd name="connsiteY24" fmla="*/ 3293209 h 3293209"/>
              <a:gd name="connsiteX25" fmla="*/ 0 w 4820495"/>
              <a:gd name="connsiteY25" fmla="*/ 2777273 h 3293209"/>
              <a:gd name="connsiteX26" fmla="*/ 0 w 4820495"/>
              <a:gd name="connsiteY26" fmla="*/ 2327201 h 3293209"/>
              <a:gd name="connsiteX27" fmla="*/ 0 w 4820495"/>
              <a:gd name="connsiteY27" fmla="*/ 1877129 h 3293209"/>
              <a:gd name="connsiteX28" fmla="*/ 0 w 4820495"/>
              <a:gd name="connsiteY28" fmla="*/ 1262397 h 3293209"/>
              <a:gd name="connsiteX29" fmla="*/ 0 w 4820495"/>
              <a:gd name="connsiteY29" fmla="*/ 812325 h 3293209"/>
              <a:gd name="connsiteX30" fmla="*/ 0 w 4820495"/>
              <a:gd name="connsiteY30"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0495" h="3293209" extrusionOk="0">
                <a:moveTo>
                  <a:pt x="0" y="0"/>
                </a:moveTo>
                <a:cubicBezTo>
                  <a:pt x="227946" y="-8486"/>
                  <a:pt x="292523" y="32851"/>
                  <a:pt x="535611" y="0"/>
                </a:cubicBezTo>
                <a:cubicBezTo>
                  <a:pt x="778699" y="-32851"/>
                  <a:pt x="741080" y="15883"/>
                  <a:pt x="926606" y="0"/>
                </a:cubicBezTo>
                <a:cubicBezTo>
                  <a:pt x="1112133" y="-15883"/>
                  <a:pt x="1218612" y="52925"/>
                  <a:pt x="1462217" y="0"/>
                </a:cubicBezTo>
                <a:cubicBezTo>
                  <a:pt x="1705822" y="-52925"/>
                  <a:pt x="1881350" y="46571"/>
                  <a:pt x="2094237" y="0"/>
                </a:cubicBezTo>
                <a:cubicBezTo>
                  <a:pt x="2307124" y="-46571"/>
                  <a:pt x="2575390" y="40179"/>
                  <a:pt x="2726258" y="0"/>
                </a:cubicBezTo>
                <a:cubicBezTo>
                  <a:pt x="2877126" y="-40179"/>
                  <a:pt x="3091675" y="39699"/>
                  <a:pt x="3213663" y="0"/>
                </a:cubicBezTo>
                <a:cubicBezTo>
                  <a:pt x="3335652" y="-39699"/>
                  <a:pt x="3525174" y="20396"/>
                  <a:pt x="3652864" y="0"/>
                </a:cubicBezTo>
                <a:cubicBezTo>
                  <a:pt x="3780554" y="-20396"/>
                  <a:pt x="3962639" y="16760"/>
                  <a:pt x="4188475" y="0"/>
                </a:cubicBezTo>
                <a:cubicBezTo>
                  <a:pt x="4414311" y="-16760"/>
                  <a:pt x="4622469" y="53813"/>
                  <a:pt x="4820495" y="0"/>
                </a:cubicBezTo>
                <a:cubicBezTo>
                  <a:pt x="4824815" y="171624"/>
                  <a:pt x="4808962" y="249164"/>
                  <a:pt x="4820495" y="483004"/>
                </a:cubicBezTo>
                <a:cubicBezTo>
                  <a:pt x="4832028" y="716844"/>
                  <a:pt x="4783607" y="802505"/>
                  <a:pt x="4820495" y="998940"/>
                </a:cubicBezTo>
                <a:cubicBezTo>
                  <a:pt x="4857383" y="1195375"/>
                  <a:pt x="4817140" y="1286497"/>
                  <a:pt x="4820495" y="1547808"/>
                </a:cubicBezTo>
                <a:cubicBezTo>
                  <a:pt x="4823850" y="1809119"/>
                  <a:pt x="4768492" y="1926389"/>
                  <a:pt x="4820495" y="2096676"/>
                </a:cubicBezTo>
                <a:cubicBezTo>
                  <a:pt x="4872498" y="2266963"/>
                  <a:pt x="4759103" y="2463352"/>
                  <a:pt x="4820495" y="2645545"/>
                </a:cubicBezTo>
                <a:cubicBezTo>
                  <a:pt x="4881887" y="2827738"/>
                  <a:pt x="4809790" y="3112499"/>
                  <a:pt x="4820495" y="3293209"/>
                </a:cubicBezTo>
                <a:cubicBezTo>
                  <a:pt x="4686922" y="3336499"/>
                  <a:pt x="4409390" y="3239478"/>
                  <a:pt x="4236679" y="3293209"/>
                </a:cubicBezTo>
                <a:cubicBezTo>
                  <a:pt x="4063968" y="3346940"/>
                  <a:pt x="3859624" y="3236409"/>
                  <a:pt x="3701069" y="3293209"/>
                </a:cubicBezTo>
                <a:cubicBezTo>
                  <a:pt x="3542514" y="3350009"/>
                  <a:pt x="3277791" y="3236250"/>
                  <a:pt x="3165458" y="3293209"/>
                </a:cubicBezTo>
                <a:cubicBezTo>
                  <a:pt x="3053125" y="3350168"/>
                  <a:pt x="2852155" y="3249114"/>
                  <a:pt x="2678053" y="3293209"/>
                </a:cubicBezTo>
                <a:cubicBezTo>
                  <a:pt x="2503952" y="3337304"/>
                  <a:pt x="2403835" y="3233480"/>
                  <a:pt x="2142442" y="3293209"/>
                </a:cubicBezTo>
                <a:cubicBezTo>
                  <a:pt x="1881049" y="3352938"/>
                  <a:pt x="1885749" y="3256479"/>
                  <a:pt x="1655037" y="3293209"/>
                </a:cubicBezTo>
                <a:cubicBezTo>
                  <a:pt x="1424325" y="3329939"/>
                  <a:pt x="1303556" y="3279772"/>
                  <a:pt x="1071221" y="3293209"/>
                </a:cubicBezTo>
                <a:cubicBezTo>
                  <a:pt x="838886" y="3306646"/>
                  <a:pt x="796817" y="3265236"/>
                  <a:pt x="632020" y="3293209"/>
                </a:cubicBezTo>
                <a:cubicBezTo>
                  <a:pt x="467223" y="3321182"/>
                  <a:pt x="256393" y="3277945"/>
                  <a:pt x="0" y="3293209"/>
                </a:cubicBezTo>
                <a:cubicBezTo>
                  <a:pt x="-46964" y="3058557"/>
                  <a:pt x="32387" y="2970035"/>
                  <a:pt x="0" y="2777273"/>
                </a:cubicBezTo>
                <a:cubicBezTo>
                  <a:pt x="-32387" y="2584511"/>
                  <a:pt x="44804" y="2478423"/>
                  <a:pt x="0" y="2327201"/>
                </a:cubicBezTo>
                <a:cubicBezTo>
                  <a:pt x="-44804" y="2175979"/>
                  <a:pt x="35454" y="2032032"/>
                  <a:pt x="0" y="1877129"/>
                </a:cubicBezTo>
                <a:cubicBezTo>
                  <a:pt x="-35454" y="1722226"/>
                  <a:pt x="2451" y="1424209"/>
                  <a:pt x="0" y="1262397"/>
                </a:cubicBezTo>
                <a:cubicBezTo>
                  <a:pt x="-2451" y="1100585"/>
                  <a:pt x="51917" y="918339"/>
                  <a:pt x="0" y="812325"/>
                </a:cubicBezTo>
                <a:cubicBezTo>
                  <a:pt x="-51917" y="706311"/>
                  <a:pt x="14920" y="195255"/>
                  <a:pt x="0" y="0"/>
                </a:cubicBezTo>
                <a:close/>
              </a:path>
            </a:pathLst>
          </a:custGeom>
          <a:noFill/>
          <a:ln>
            <a:solidFill>
              <a:schemeClr val="tx1"/>
            </a:solidFill>
            <a:extLst>
              <a:ext uri="{C807C97D-BFC1-408E-A445-0C87EB9F89A2}">
                <ask:lineSketchStyleProps xmlns:ask="http://schemas.microsoft.com/office/drawing/2018/sketchyshapes" sd="2179271243">
                  <a:prstGeom prst="rect">
                    <a:avLst/>
                  </a:prstGeom>
                  <ask:type>
                    <ask:lineSketchScribble/>
                  </ask:type>
                </ask:lineSketchStyleProps>
              </a:ext>
            </a:extLst>
          </a:ln>
        </p:spPr>
        <p:txBody>
          <a:bodyPr wrap="square" rtlCol="0">
            <a:spAutoFit/>
          </a:bodyPr>
          <a:lstStyle/>
          <a:p>
            <a:pPr algn="ctr"/>
            <a:r>
              <a:rPr lang="en-GB" sz="1900" dirty="0"/>
              <a:t>With a partner, write down </a:t>
            </a:r>
            <a:r>
              <a:rPr lang="en-GB" sz="1900" b="1" dirty="0"/>
              <a:t>three</a:t>
            </a:r>
            <a:r>
              <a:rPr lang="en-GB" sz="1900" dirty="0"/>
              <a:t> </a:t>
            </a:r>
            <a:r>
              <a:rPr lang="en-GB" sz="1900" b="1" dirty="0"/>
              <a:t>differences</a:t>
            </a:r>
            <a:r>
              <a:rPr lang="en-GB" sz="1900" dirty="0"/>
              <a:t> between these maps</a:t>
            </a:r>
          </a:p>
          <a:p>
            <a:pPr marL="457200" indent="-457200" algn="ctr">
              <a:lnSpc>
                <a:spcPct val="150000"/>
              </a:lnSpc>
              <a:buAutoNum type="arabicPeriod"/>
            </a:pPr>
            <a:r>
              <a:rPr lang="en-GB" sz="2400" dirty="0"/>
              <a:t>___________________________</a:t>
            </a:r>
          </a:p>
          <a:p>
            <a:pPr marL="457200" indent="-457200" algn="ctr">
              <a:lnSpc>
                <a:spcPct val="150000"/>
              </a:lnSpc>
              <a:buAutoNum type="arabicPeriod"/>
            </a:pPr>
            <a:r>
              <a:rPr lang="en-GB" sz="2400" dirty="0"/>
              <a:t>___________________________</a:t>
            </a:r>
          </a:p>
          <a:p>
            <a:pPr marL="457200" indent="-457200" algn="ctr">
              <a:lnSpc>
                <a:spcPct val="150000"/>
              </a:lnSpc>
              <a:buAutoNum type="arabicPeriod"/>
            </a:pPr>
            <a:r>
              <a:rPr lang="en-GB" sz="2400" dirty="0"/>
              <a:t>___________________________</a:t>
            </a:r>
          </a:p>
          <a:p>
            <a:pPr algn="ctr"/>
            <a:r>
              <a:rPr lang="en-GB" sz="1900" i="1" dirty="0"/>
              <a:t>Extension question: using the map on the right, why do you think part of Palestine-Israel was now called the West Bank?</a:t>
            </a:r>
          </a:p>
        </p:txBody>
      </p:sp>
      <p:pic>
        <p:nvPicPr>
          <p:cNvPr id="25" name="Picture 2" descr="Gold Black Compass Stock Illustration - Download Image Now - iStock">
            <a:extLst>
              <a:ext uri="{FF2B5EF4-FFF2-40B4-BE49-F238E27FC236}">
                <a16:creationId xmlns:a16="http://schemas.microsoft.com/office/drawing/2014/main" id="{71023B70-62B5-B149-BB88-A86D71A67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196" y="5641855"/>
            <a:ext cx="994032" cy="9940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88456B10-54C5-8041-A339-396EB3904BCB}"/>
              </a:ext>
            </a:extLst>
          </p:cNvPr>
          <p:cNvCxnSpPr>
            <a:cxnSpLocks/>
          </p:cNvCxnSpPr>
          <p:nvPr/>
        </p:nvCxnSpPr>
        <p:spPr>
          <a:xfrm flipH="1">
            <a:off x="2402950" y="2537927"/>
            <a:ext cx="1492077"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46F782F-17D8-E540-83E5-5BD4DD110B16}"/>
              </a:ext>
            </a:extLst>
          </p:cNvPr>
          <p:cNvCxnSpPr>
            <a:cxnSpLocks/>
          </p:cNvCxnSpPr>
          <p:nvPr/>
        </p:nvCxnSpPr>
        <p:spPr>
          <a:xfrm>
            <a:off x="6288833" y="2537927"/>
            <a:ext cx="1698171" cy="6344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D9BD33-2D71-E146-8C34-F888AA392CE5}"/>
              </a:ext>
            </a:extLst>
          </p:cNvPr>
          <p:cNvSpPr txBox="1"/>
          <p:nvPr/>
        </p:nvSpPr>
        <p:spPr>
          <a:xfrm>
            <a:off x="153658" y="2870200"/>
            <a:ext cx="508000" cy="276808"/>
          </a:xfrm>
          <a:prstGeom prst="rect">
            <a:avLst/>
          </a:prstGeom>
          <a:solidFill>
            <a:schemeClr val="accent6"/>
          </a:solidFill>
        </p:spPr>
        <p:txBody>
          <a:bodyPr wrap="square" rtlCol="0">
            <a:spAutoFit/>
          </a:bodyPr>
          <a:lstStyle/>
          <a:p>
            <a:pPr algn="ctr"/>
            <a:r>
              <a:rPr lang="en-GB" sz="1200" dirty="0">
                <a:solidFill>
                  <a:schemeClr val="bg1"/>
                </a:solidFill>
              </a:rPr>
              <a:t>Gaza</a:t>
            </a:r>
          </a:p>
        </p:txBody>
      </p:sp>
      <p:sp>
        <p:nvSpPr>
          <p:cNvPr id="27" name="TextBox 26">
            <a:extLst>
              <a:ext uri="{FF2B5EF4-FFF2-40B4-BE49-F238E27FC236}">
                <a16:creationId xmlns:a16="http://schemas.microsoft.com/office/drawing/2014/main" id="{9568AF87-6E4B-2140-BD8E-FD18B06C68DC}"/>
              </a:ext>
            </a:extLst>
          </p:cNvPr>
          <p:cNvSpPr txBox="1"/>
          <p:nvPr/>
        </p:nvSpPr>
        <p:spPr>
          <a:xfrm>
            <a:off x="852158" y="708034"/>
            <a:ext cx="508000" cy="276808"/>
          </a:xfrm>
          <a:prstGeom prst="rect">
            <a:avLst/>
          </a:prstGeom>
          <a:solidFill>
            <a:schemeClr val="accent6"/>
          </a:solidFill>
        </p:spPr>
        <p:txBody>
          <a:bodyPr wrap="square" rtlCol="0">
            <a:spAutoFit/>
          </a:bodyPr>
          <a:lstStyle/>
          <a:p>
            <a:pPr algn="ctr"/>
            <a:r>
              <a:rPr lang="en-GB" sz="1200" dirty="0">
                <a:solidFill>
                  <a:schemeClr val="bg1"/>
                </a:solidFill>
              </a:rPr>
              <a:t>Haifa</a:t>
            </a:r>
          </a:p>
        </p:txBody>
      </p:sp>
      <p:sp>
        <p:nvSpPr>
          <p:cNvPr id="29" name="TextBox 28">
            <a:extLst>
              <a:ext uri="{FF2B5EF4-FFF2-40B4-BE49-F238E27FC236}">
                <a16:creationId xmlns:a16="http://schemas.microsoft.com/office/drawing/2014/main" id="{FB208AAE-9A5D-AD47-AC64-F136EE046EF1}"/>
              </a:ext>
            </a:extLst>
          </p:cNvPr>
          <p:cNvSpPr txBox="1"/>
          <p:nvPr/>
        </p:nvSpPr>
        <p:spPr>
          <a:xfrm>
            <a:off x="325737" y="2051389"/>
            <a:ext cx="671842" cy="276999"/>
          </a:xfrm>
          <a:prstGeom prst="rect">
            <a:avLst/>
          </a:prstGeom>
          <a:solidFill>
            <a:schemeClr val="accent6"/>
          </a:solidFill>
        </p:spPr>
        <p:txBody>
          <a:bodyPr wrap="square" rtlCol="0">
            <a:spAutoFit/>
          </a:bodyPr>
          <a:lstStyle/>
          <a:p>
            <a:pPr algn="ctr"/>
            <a:r>
              <a:rPr lang="en-GB" sz="1200" dirty="0">
                <a:solidFill>
                  <a:schemeClr val="bg1"/>
                </a:solidFill>
              </a:rPr>
              <a:t>Tel Aviv</a:t>
            </a:r>
          </a:p>
        </p:txBody>
      </p:sp>
      <p:pic>
        <p:nvPicPr>
          <p:cNvPr id="30" name="Picture 2" descr="Gold Black Compass Stock Illustration - Download Image Now - iStock">
            <a:extLst>
              <a:ext uri="{FF2B5EF4-FFF2-40B4-BE49-F238E27FC236}">
                <a16:creationId xmlns:a16="http://schemas.microsoft.com/office/drawing/2014/main" id="{369A51CF-B90D-8F44-9253-BC3B598A5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9976" y="5913651"/>
            <a:ext cx="862483" cy="86248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4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B5D29-F2FE-6F41-9CBD-9365F0D8CE7B}"/>
              </a:ext>
            </a:extLst>
          </p:cNvPr>
          <p:cNvSpPr>
            <a:spLocks noGrp="1"/>
          </p:cNvSpPr>
          <p:nvPr>
            <p:ph type="title"/>
          </p:nvPr>
        </p:nvSpPr>
        <p:spPr>
          <a:xfrm>
            <a:off x="478536" y="269643"/>
            <a:ext cx="10515600" cy="1325563"/>
          </a:xfrm>
        </p:spPr>
        <p:txBody>
          <a:bodyPr vert="horz" lIns="91440" tIns="45720" rIns="91440" bIns="45720" rtlCol="0" anchor="ctr">
            <a:normAutofit/>
          </a:bodyPr>
          <a:lstStyle/>
          <a:p>
            <a:r>
              <a:rPr lang="en-US" sz="5400" b="1" kern="1200" dirty="0">
                <a:solidFill>
                  <a:schemeClr val="tx1"/>
                </a:solidFill>
              </a:rPr>
              <a:t>The </a:t>
            </a:r>
            <a:r>
              <a:rPr lang="en-US" sz="5400" b="1" dirty="0"/>
              <a:t>c</a:t>
            </a:r>
            <a:r>
              <a:rPr lang="en-US" sz="5400" b="1" kern="1200" dirty="0">
                <a:solidFill>
                  <a:schemeClr val="tx1"/>
                </a:solidFill>
              </a:rPr>
              <a:t>onsequences of 1948</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45AB38-3DFA-B546-95FB-1163FAA754ED}"/>
              </a:ext>
            </a:extLst>
          </p:cNvPr>
          <p:cNvSpPr txBox="1"/>
          <p:nvPr/>
        </p:nvSpPr>
        <p:spPr>
          <a:xfrm>
            <a:off x="607539" y="2043216"/>
            <a:ext cx="10853929" cy="3386733"/>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dirty="0"/>
              <a:t>Israel now controlled </a:t>
            </a:r>
            <a:r>
              <a:rPr lang="en-US" sz="2400" b="1" dirty="0"/>
              <a:t>78% of the land of Mandate Palestine</a:t>
            </a:r>
            <a:r>
              <a:rPr lang="en-US" sz="2400" dirty="0"/>
              <a:t> (more than was proposed in the UN Partition Plan)</a:t>
            </a:r>
          </a:p>
          <a:p>
            <a:pPr marL="285750" indent="-228600">
              <a:lnSpc>
                <a:spcPct val="90000"/>
              </a:lnSpc>
              <a:spcAft>
                <a:spcPts val="600"/>
              </a:spcAft>
              <a:buFont typeface="Arial" panose="020B0604020202020204" pitchFamily="34" charset="0"/>
              <a:buChar char="•"/>
            </a:pPr>
            <a:r>
              <a:rPr lang="en-US" sz="2400" dirty="0"/>
              <a:t>The Palestinian areas were controlled by neighboring Arab states: </a:t>
            </a:r>
            <a:r>
              <a:rPr lang="en-US" sz="2400" b="1" dirty="0"/>
              <a:t>Gaza </a:t>
            </a:r>
            <a:r>
              <a:rPr lang="en-US" sz="2400" dirty="0"/>
              <a:t>by </a:t>
            </a:r>
            <a:r>
              <a:rPr lang="en-US" sz="2400" b="1" dirty="0"/>
              <a:t>Egypt </a:t>
            </a:r>
            <a:r>
              <a:rPr lang="en-US" sz="2400" dirty="0"/>
              <a:t>and </a:t>
            </a:r>
            <a:r>
              <a:rPr lang="en-US" sz="2400" b="1" dirty="0"/>
              <a:t>t</a:t>
            </a:r>
            <a:r>
              <a:rPr lang="en-US" sz="2400" dirty="0"/>
              <a:t>he</a:t>
            </a:r>
            <a:r>
              <a:rPr lang="en-US" sz="2400" b="1" dirty="0"/>
              <a:t> West Bank </a:t>
            </a:r>
            <a:r>
              <a:rPr lang="en-US" sz="2400" dirty="0"/>
              <a:t>by </a:t>
            </a:r>
            <a:r>
              <a:rPr lang="en-US" sz="2400" b="1" dirty="0"/>
              <a:t>Jordan</a:t>
            </a:r>
          </a:p>
          <a:p>
            <a:pPr marL="285750" indent="-228600">
              <a:lnSpc>
                <a:spcPct val="90000"/>
              </a:lnSpc>
              <a:spcAft>
                <a:spcPts val="600"/>
              </a:spcAft>
              <a:buFont typeface="Arial" panose="020B0604020202020204" pitchFamily="34" charset="0"/>
              <a:buChar char="•"/>
            </a:pPr>
            <a:r>
              <a:rPr lang="en-US" sz="2400" dirty="0"/>
              <a:t>The border around Israel became known as the </a:t>
            </a:r>
            <a:r>
              <a:rPr lang="en-US" sz="2400" dirty="0">
                <a:solidFill>
                  <a:srgbClr val="00B050"/>
                </a:solidFill>
              </a:rPr>
              <a:t>“Green Line” </a:t>
            </a:r>
            <a:r>
              <a:rPr lang="en-US" sz="2400" dirty="0"/>
              <a:t>(because </a:t>
            </a:r>
            <a:r>
              <a:rPr lang="en-US" sz="2400" dirty="0">
                <a:solidFill>
                  <a:srgbClr val="00B050"/>
                </a:solidFill>
              </a:rPr>
              <a:t>green</a:t>
            </a:r>
            <a:r>
              <a:rPr lang="en-US" sz="2400" dirty="0"/>
              <a:t> was the </a:t>
            </a:r>
            <a:r>
              <a:rPr lang="en-US" sz="2400" dirty="0" err="1"/>
              <a:t>colour</a:t>
            </a:r>
            <a:r>
              <a:rPr lang="en-US" sz="2400" dirty="0"/>
              <a:t> of the ink that the line was drawn in on the maps)</a:t>
            </a:r>
          </a:p>
          <a:p>
            <a:pPr marL="285750" indent="-228600">
              <a:lnSpc>
                <a:spcPct val="90000"/>
              </a:lnSpc>
              <a:spcAft>
                <a:spcPts val="600"/>
              </a:spcAft>
              <a:buFont typeface="Arial" panose="020B0604020202020204" pitchFamily="34" charset="0"/>
              <a:buChar char="•"/>
            </a:pPr>
            <a:r>
              <a:rPr lang="en-US" sz="2400" dirty="0"/>
              <a:t>The city of Jerusalem was divided - Israel now controlled the western parts and Jordan controlled the eastern parts</a:t>
            </a:r>
          </a:p>
          <a:p>
            <a:pPr marL="285750" indent="-228600">
              <a:lnSpc>
                <a:spcPct val="90000"/>
              </a:lnSpc>
              <a:spcAft>
                <a:spcPts val="600"/>
              </a:spcAft>
              <a:buFont typeface="Arial" panose="020B0604020202020204" pitchFamily="34" charset="0"/>
              <a:buChar char="•"/>
            </a:pPr>
            <a:r>
              <a:rPr lang="en-GB" sz="2400" dirty="0"/>
              <a:t>Over 750,000 Palestinians were now refugees</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dirty="0"/>
          </a:p>
        </p:txBody>
      </p:sp>
      <p:pic>
        <p:nvPicPr>
          <p:cNvPr id="10" name="Picture 2" descr="BBC News | In Depth | World | Israel and the Palestinians">
            <a:extLst>
              <a:ext uri="{FF2B5EF4-FFF2-40B4-BE49-F238E27FC236}">
                <a16:creationId xmlns:a16="http://schemas.microsoft.com/office/drawing/2014/main" id="{FC3E42A3-39DF-E84D-B694-7BB9EE674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6213" y="150738"/>
            <a:ext cx="1414892" cy="1414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uses of the 1948 Palestinian exodus - Wikipedia">
            <a:extLst>
              <a:ext uri="{FF2B5EF4-FFF2-40B4-BE49-F238E27FC236}">
                <a16:creationId xmlns:a16="http://schemas.microsoft.com/office/drawing/2014/main" id="{BE12C72C-335F-5B4F-A307-51CABE624BD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2"/>
          <a:stretch/>
        </p:blipFill>
        <p:spPr bwMode="auto">
          <a:xfrm>
            <a:off x="10084677" y="139803"/>
            <a:ext cx="1414892" cy="14700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87E511-EAE7-084F-946E-9516FF0EEEC0}"/>
              </a:ext>
            </a:extLst>
          </p:cNvPr>
          <p:cNvSpPr txBox="1"/>
          <p:nvPr/>
        </p:nvSpPr>
        <p:spPr>
          <a:xfrm>
            <a:off x="0" y="5715488"/>
            <a:ext cx="12188951" cy="434299"/>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57150" algn="ctr">
              <a:lnSpc>
                <a:spcPct val="90000"/>
              </a:lnSpc>
              <a:spcAft>
                <a:spcPts val="600"/>
              </a:spcAft>
            </a:pPr>
            <a:r>
              <a:rPr lang="en-GB" sz="2400" b="1" dirty="0"/>
              <a:t>Discuss with a different partner:  what was the most important consequence of 1948? Why?</a:t>
            </a:r>
          </a:p>
        </p:txBody>
      </p:sp>
      <p:sp>
        <p:nvSpPr>
          <p:cNvPr id="11" name="TextBox 10">
            <a:extLst>
              <a:ext uri="{FF2B5EF4-FFF2-40B4-BE49-F238E27FC236}">
                <a16:creationId xmlns:a16="http://schemas.microsoft.com/office/drawing/2014/main" id="{106E34C2-4E44-1944-9373-B97B90D328A6}"/>
              </a:ext>
            </a:extLst>
          </p:cNvPr>
          <p:cNvSpPr txBox="1"/>
          <p:nvPr/>
        </p:nvSpPr>
        <p:spPr>
          <a:xfrm>
            <a:off x="0" y="6281870"/>
            <a:ext cx="12192000" cy="434299"/>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57150" algn="ctr">
              <a:lnSpc>
                <a:spcPct val="90000"/>
              </a:lnSpc>
              <a:spcAft>
                <a:spcPts val="600"/>
              </a:spcAft>
            </a:pPr>
            <a:r>
              <a:rPr lang="en-GB" sz="2400" b="1" dirty="0"/>
              <a:t>With another pair: are your answers the same or different? Why is this?</a:t>
            </a:r>
          </a:p>
        </p:txBody>
      </p:sp>
      <p:pic>
        <p:nvPicPr>
          <p:cNvPr id="7" name="Graphic 6" descr="Signature with solid fill">
            <a:extLst>
              <a:ext uri="{FF2B5EF4-FFF2-40B4-BE49-F238E27FC236}">
                <a16:creationId xmlns:a16="http://schemas.microsoft.com/office/drawing/2014/main" id="{0CBEEB99-DE67-0D4A-A456-F9B2108384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12120" y="2984122"/>
            <a:ext cx="1076830" cy="1001470"/>
          </a:xfrm>
          <a:prstGeom prst="rect">
            <a:avLst/>
          </a:prstGeom>
        </p:spPr>
      </p:pic>
    </p:spTree>
    <p:extLst>
      <p:ext uri="{BB962C8B-B14F-4D97-AF65-F5344CB8AC3E}">
        <p14:creationId xmlns:p14="http://schemas.microsoft.com/office/powerpoint/2010/main" val="272952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1BAF19-1827-F14B-ACF6-AC2E3466792B}"/>
              </a:ext>
            </a:extLst>
          </p:cNvPr>
          <p:cNvSpPr>
            <a:spLocks noGrp="1"/>
          </p:cNvSpPr>
          <p:nvPr>
            <p:ph type="title"/>
          </p:nvPr>
        </p:nvSpPr>
        <p:spPr>
          <a:xfrm>
            <a:off x="669036" y="226644"/>
            <a:ext cx="10515600" cy="1325563"/>
          </a:xfrm>
        </p:spPr>
        <p:txBody>
          <a:bodyPr>
            <a:normAutofit/>
          </a:bodyPr>
          <a:lstStyle/>
          <a:p>
            <a:r>
              <a:rPr lang="en-GB" b="1" dirty="0"/>
              <a:t>8c. Shifting borders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EBE94896-2728-6A41-90D5-DA2C99FE2A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156"/>
          <a:stretch/>
        </p:blipFill>
        <p:spPr bwMode="auto">
          <a:xfrm>
            <a:off x="7248301" y="1369666"/>
            <a:ext cx="1119395" cy="31393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ap&#10;&#10;Description automatically generated">
            <a:extLst>
              <a:ext uri="{FF2B5EF4-FFF2-40B4-BE49-F238E27FC236}">
                <a16:creationId xmlns:a16="http://schemas.microsoft.com/office/drawing/2014/main" id="{67D9D7DD-571C-DF40-9262-32F01C8D7C83}"/>
              </a:ext>
            </a:extLst>
          </p:cNvPr>
          <p:cNvPicPr>
            <a:picLocks noChangeAspect="1"/>
          </p:cNvPicPr>
          <p:nvPr/>
        </p:nvPicPr>
        <p:blipFill>
          <a:blip r:embed="rId3"/>
          <a:stretch>
            <a:fillRect/>
          </a:stretch>
        </p:blipFill>
        <p:spPr>
          <a:xfrm>
            <a:off x="153165" y="1886426"/>
            <a:ext cx="1913396" cy="2614974"/>
          </a:xfrm>
          <a:prstGeom prst="rect">
            <a:avLst/>
          </a:prstGeom>
        </p:spPr>
      </p:pic>
      <p:sp>
        <p:nvSpPr>
          <p:cNvPr id="12" name="TextBox 11">
            <a:extLst>
              <a:ext uri="{FF2B5EF4-FFF2-40B4-BE49-F238E27FC236}">
                <a16:creationId xmlns:a16="http://schemas.microsoft.com/office/drawing/2014/main" id="{219ACD7A-CCCC-C84D-BA2C-262FF0D390FC}"/>
              </a:ext>
            </a:extLst>
          </p:cNvPr>
          <p:cNvSpPr txBox="1"/>
          <p:nvPr/>
        </p:nvSpPr>
        <p:spPr>
          <a:xfrm>
            <a:off x="110892" y="4537239"/>
            <a:ext cx="1965122" cy="923330"/>
          </a:xfrm>
          <a:prstGeom prst="rect">
            <a:avLst/>
          </a:prstGeom>
          <a:noFill/>
        </p:spPr>
        <p:txBody>
          <a:bodyPr wrap="square" rtlCol="0">
            <a:spAutoFit/>
          </a:bodyPr>
          <a:lstStyle/>
          <a:p>
            <a:pPr algn="ctr"/>
            <a:r>
              <a:rPr lang="en-GB" dirty="0">
                <a:solidFill>
                  <a:srgbClr val="B4A8BC"/>
                </a:solidFill>
              </a:rPr>
              <a:t>Palestine-Israel before WWI</a:t>
            </a:r>
          </a:p>
          <a:p>
            <a:pPr algn="ctr"/>
            <a:r>
              <a:rPr lang="en-GB" dirty="0">
                <a:solidFill>
                  <a:srgbClr val="B4A8BC"/>
                </a:solidFill>
              </a:rPr>
              <a:t>(pre-1918)</a:t>
            </a:r>
          </a:p>
        </p:txBody>
      </p:sp>
      <p:sp>
        <p:nvSpPr>
          <p:cNvPr id="13" name="TextBox 12">
            <a:extLst>
              <a:ext uri="{FF2B5EF4-FFF2-40B4-BE49-F238E27FC236}">
                <a16:creationId xmlns:a16="http://schemas.microsoft.com/office/drawing/2014/main" id="{A0EE6C03-D1A9-D945-A700-4C3D341C3D8E}"/>
              </a:ext>
            </a:extLst>
          </p:cNvPr>
          <p:cNvSpPr txBox="1"/>
          <p:nvPr/>
        </p:nvSpPr>
        <p:spPr>
          <a:xfrm>
            <a:off x="3619823" y="2000963"/>
            <a:ext cx="1994367" cy="1200329"/>
          </a:xfrm>
          <a:prstGeom prst="rect">
            <a:avLst/>
          </a:prstGeom>
          <a:noFill/>
        </p:spPr>
        <p:txBody>
          <a:bodyPr wrap="square" rtlCol="0">
            <a:spAutoFit/>
          </a:bodyPr>
          <a:lstStyle/>
          <a:p>
            <a:pPr algn="ctr"/>
            <a:r>
              <a:rPr lang="en-GB" dirty="0">
                <a:solidFill>
                  <a:srgbClr val="ABAA3A"/>
                </a:solidFill>
              </a:rPr>
              <a:t>Palestine during the British Mandate</a:t>
            </a:r>
          </a:p>
          <a:p>
            <a:pPr algn="ctr"/>
            <a:r>
              <a:rPr lang="en-GB" dirty="0">
                <a:solidFill>
                  <a:srgbClr val="ABAA3A"/>
                </a:solidFill>
              </a:rPr>
              <a:t>(1918-1948)</a:t>
            </a:r>
          </a:p>
        </p:txBody>
      </p:sp>
      <p:pic>
        <p:nvPicPr>
          <p:cNvPr id="14" name="Picture 2" descr="NPR">
            <a:extLst>
              <a:ext uri="{FF2B5EF4-FFF2-40B4-BE49-F238E27FC236}">
                <a16:creationId xmlns:a16="http://schemas.microsoft.com/office/drawing/2014/main" id="{948EDE76-9506-4748-AA30-CF91952154A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158" t="52054" r="76818" b="15191"/>
          <a:stretch/>
        </p:blipFill>
        <p:spPr bwMode="auto">
          <a:xfrm>
            <a:off x="3746513" y="3193533"/>
            <a:ext cx="1761669" cy="20197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0CB1CA4-E925-4E4F-B034-836332CB37D5}"/>
              </a:ext>
            </a:extLst>
          </p:cNvPr>
          <p:cNvSpPr txBox="1"/>
          <p:nvPr/>
        </p:nvSpPr>
        <p:spPr>
          <a:xfrm>
            <a:off x="7075346" y="4541969"/>
            <a:ext cx="1479507" cy="1077218"/>
          </a:xfrm>
          <a:prstGeom prst="rect">
            <a:avLst/>
          </a:prstGeom>
          <a:noFill/>
        </p:spPr>
        <p:txBody>
          <a:bodyPr wrap="square" rtlCol="0">
            <a:spAutoFit/>
          </a:bodyPr>
          <a:lstStyle/>
          <a:p>
            <a:pPr algn="ctr"/>
            <a:r>
              <a:rPr lang="en-GB" sz="1600" dirty="0">
                <a:solidFill>
                  <a:srgbClr val="83BFB5"/>
                </a:solidFill>
              </a:rPr>
              <a:t>UN Partition Plan in November 1947 </a:t>
            </a:r>
          </a:p>
        </p:txBody>
      </p:sp>
      <p:sp>
        <p:nvSpPr>
          <p:cNvPr id="16" name="TextBox 15">
            <a:extLst>
              <a:ext uri="{FF2B5EF4-FFF2-40B4-BE49-F238E27FC236}">
                <a16:creationId xmlns:a16="http://schemas.microsoft.com/office/drawing/2014/main" id="{AC441FC7-F7F5-FC48-8CB0-E6BC5B0B5A83}"/>
              </a:ext>
            </a:extLst>
          </p:cNvPr>
          <p:cNvSpPr txBox="1"/>
          <p:nvPr/>
        </p:nvSpPr>
        <p:spPr>
          <a:xfrm>
            <a:off x="9955151" y="1990047"/>
            <a:ext cx="2187314" cy="923330"/>
          </a:xfrm>
          <a:prstGeom prst="rect">
            <a:avLst/>
          </a:prstGeom>
          <a:noFill/>
        </p:spPr>
        <p:txBody>
          <a:bodyPr wrap="square" rtlCol="0">
            <a:spAutoFit/>
          </a:bodyPr>
          <a:lstStyle/>
          <a:p>
            <a:pPr algn="ctr"/>
            <a:r>
              <a:rPr lang="en-GB" dirty="0">
                <a:solidFill>
                  <a:srgbClr val="ABAA3A"/>
                </a:solidFill>
              </a:rPr>
              <a:t>The new borders after the 1948 Arab-Israeli war</a:t>
            </a:r>
          </a:p>
        </p:txBody>
      </p:sp>
      <p:pic>
        <p:nvPicPr>
          <p:cNvPr id="17" name="Picture 2" descr="BBC News | In Depth | World | Israel and the Palestinians">
            <a:extLst>
              <a:ext uri="{FF2B5EF4-FFF2-40B4-BE49-F238E27FC236}">
                <a16:creationId xmlns:a16="http://schemas.microsoft.com/office/drawing/2014/main" id="{D1887AF7-9227-7148-9D34-FE51B67EC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3021" y="2919369"/>
            <a:ext cx="2093586" cy="20935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974C203-D5A6-0C4D-9190-25C773AAB3A3}"/>
              </a:ext>
            </a:extLst>
          </p:cNvPr>
          <p:cNvSpPr txBox="1"/>
          <p:nvPr/>
        </p:nvSpPr>
        <p:spPr>
          <a:xfrm>
            <a:off x="8574458" y="2007976"/>
            <a:ext cx="1340761" cy="3139321"/>
          </a:xfrm>
          <a:prstGeom prst="rect">
            <a:avLst/>
          </a:prstGeom>
          <a:noFill/>
          <a:ln w="28575">
            <a:solidFill>
              <a:schemeClr val="accent2"/>
            </a:solidFill>
            <a:prstDash val="dashDot"/>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9" name="TextBox 18">
            <a:extLst>
              <a:ext uri="{FF2B5EF4-FFF2-40B4-BE49-F238E27FC236}">
                <a16:creationId xmlns:a16="http://schemas.microsoft.com/office/drawing/2014/main" id="{D1EBBDCF-D2D9-5A4B-A7CA-7A3E59773606}"/>
              </a:ext>
            </a:extLst>
          </p:cNvPr>
          <p:cNvSpPr txBox="1"/>
          <p:nvPr/>
        </p:nvSpPr>
        <p:spPr>
          <a:xfrm>
            <a:off x="2253578" y="2066021"/>
            <a:ext cx="1340761" cy="3139321"/>
          </a:xfrm>
          <a:prstGeom prst="rect">
            <a:avLst/>
          </a:prstGeom>
          <a:noFill/>
          <a:ln w="28575">
            <a:solidFill>
              <a:schemeClr val="accent2"/>
            </a:solidFill>
            <a:prstDash val="dashDot"/>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0" name="TextBox 19">
            <a:extLst>
              <a:ext uri="{FF2B5EF4-FFF2-40B4-BE49-F238E27FC236}">
                <a16:creationId xmlns:a16="http://schemas.microsoft.com/office/drawing/2014/main" id="{1934BC34-8100-924B-AF73-554D4E873D9A}"/>
              </a:ext>
            </a:extLst>
          </p:cNvPr>
          <p:cNvSpPr txBox="1"/>
          <p:nvPr/>
        </p:nvSpPr>
        <p:spPr>
          <a:xfrm>
            <a:off x="5669684" y="2028459"/>
            <a:ext cx="1340761" cy="3139321"/>
          </a:xfrm>
          <a:prstGeom prst="rect">
            <a:avLst/>
          </a:prstGeom>
          <a:noFill/>
          <a:ln w="28575">
            <a:solidFill>
              <a:schemeClr val="accent2"/>
            </a:solidFill>
            <a:prstDash val="dashDot"/>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1" name="TextBox 20">
            <a:extLst>
              <a:ext uri="{FF2B5EF4-FFF2-40B4-BE49-F238E27FC236}">
                <a16:creationId xmlns:a16="http://schemas.microsoft.com/office/drawing/2014/main" id="{E9651735-588C-1B4C-AC4C-F6AD5028F082}"/>
              </a:ext>
            </a:extLst>
          </p:cNvPr>
          <p:cNvSpPr txBox="1"/>
          <p:nvPr/>
        </p:nvSpPr>
        <p:spPr>
          <a:xfrm>
            <a:off x="252258" y="5739578"/>
            <a:ext cx="11684436" cy="7433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0000" rtlCol="0">
            <a:noAutofit/>
          </a:bodyPr>
          <a:lstStyle/>
          <a:p>
            <a:pPr algn="ctr"/>
            <a:r>
              <a:rPr lang="en-GB" sz="2200" dirty="0"/>
              <a:t>Working individually, in the red box between each map, explain </a:t>
            </a:r>
            <a:r>
              <a:rPr lang="en-GB" sz="2200" b="1" dirty="0"/>
              <a:t>why</a:t>
            </a:r>
            <a:r>
              <a:rPr lang="en-GB" sz="2200" dirty="0"/>
              <a:t> the map of Palestine changed.</a:t>
            </a:r>
          </a:p>
          <a:p>
            <a:pPr algn="ctr"/>
            <a:r>
              <a:rPr lang="en-GB" sz="2000" dirty="0"/>
              <a:t>Extension question: How would these changes have made you feel if you were a) Palestinian b) Jewish? </a:t>
            </a:r>
          </a:p>
        </p:txBody>
      </p:sp>
      <p:cxnSp>
        <p:nvCxnSpPr>
          <p:cNvPr id="22" name="Straight Arrow Connector 21">
            <a:extLst>
              <a:ext uri="{FF2B5EF4-FFF2-40B4-BE49-F238E27FC236}">
                <a16:creationId xmlns:a16="http://schemas.microsoft.com/office/drawing/2014/main" id="{E343918C-4E50-AF4D-9CCE-4B5D017F1344}"/>
              </a:ext>
            </a:extLst>
          </p:cNvPr>
          <p:cNvCxnSpPr>
            <a:cxnSpLocks/>
          </p:cNvCxnSpPr>
          <p:nvPr/>
        </p:nvCxnSpPr>
        <p:spPr>
          <a:xfrm>
            <a:off x="5379911" y="3341341"/>
            <a:ext cx="435831"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0232F6BC-E117-3D4B-B55F-EED259A72ADA}"/>
              </a:ext>
            </a:extLst>
          </p:cNvPr>
          <p:cNvPicPr>
            <a:picLocks noChangeAspect="1"/>
          </p:cNvPicPr>
          <p:nvPr/>
        </p:nvPicPr>
        <p:blipFill>
          <a:blip r:embed="rId6"/>
          <a:stretch>
            <a:fillRect/>
          </a:stretch>
        </p:blipFill>
        <p:spPr>
          <a:xfrm>
            <a:off x="3380991" y="4791021"/>
            <a:ext cx="622300" cy="355600"/>
          </a:xfrm>
          <a:prstGeom prst="rect">
            <a:avLst/>
          </a:prstGeom>
        </p:spPr>
      </p:pic>
      <p:cxnSp>
        <p:nvCxnSpPr>
          <p:cNvPr id="28" name="Straight Arrow Connector 27">
            <a:extLst>
              <a:ext uri="{FF2B5EF4-FFF2-40B4-BE49-F238E27FC236}">
                <a16:creationId xmlns:a16="http://schemas.microsoft.com/office/drawing/2014/main" id="{43FCE242-8B02-5642-AB68-7258012443DF}"/>
              </a:ext>
            </a:extLst>
          </p:cNvPr>
          <p:cNvCxnSpPr>
            <a:cxnSpLocks/>
          </p:cNvCxnSpPr>
          <p:nvPr/>
        </p:nvCxnSpPr>
        <p:spPr>
          <a:xfrm>
            <a:off x="1893956" y="2523428"/>
            <a:ext cx="435831"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E1AAC5B-9FAF-144C-AF61-F616C45A248A}"/>
              </a:ext>
            </a:extLst>
          </p:cNvPr>
          <p:cNvCxnSpPr>
            <a:cxnSpLocks/>
          </p:cNvCxnSpPr>
          <p:nvPr/>
        </p:nvCxnSpPr>
        <p:spPr>
          <a:xfrm>
            <a:off x="6929146" y="2304289"/>
            <a:ext cx="435831"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F2366F7-6221-9D40-9EB8-BC0D7FE21BB4}"/>
              </a:ext>
            </a:extLst>
          </p:cNvPr>
          <p:cNvCxnSpPr>
            <a:cxnSpLocks/>
          </p:cNvCxnSpPr>
          <p:nvPr/>
        </p:nvCxnSpPr>
        <p:spPr>
          <a:xfrm>
            <a:off x="8262459" y="4313012"/>
            <a:ext cx="435831"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35202AA-7EEE-8743-BD37-D817788B6400}"/>
              </a:ext>
            </a:extLst>
          </p:cNvPr>
          <p:cNvCxnSpPr>
            <a:cxnSpLocks/>
          </p:cNvCxnSpPr>
          <p:nvPr/>
        </p:nvCxnSpPr>
        <p:spPr>
          <a:xfrm>
            <a:off x="9795105" y="4946104"/>
            <a:ext cx="435831"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C5F12A4-D5E9-0147-BC85-DC43175EC042}"/>
              </a:ext>
            </a:extLst>
          </p:cNvPr>
          <p:cNvSpPr txBox="1"/>
          <p:nvPr/>
        </p:nvSpPr>
        <p:spPr>
          <a:xfrm>
            <a:off x="2287055" y="2088594"/>
            <a:ext cx="1359192" cy="3102000"/>
          </a:xfrm>
          <a:prstGeom prst="rect">
            <a:avLst/>
          </a:prstGeom>
          <a:noFill/>
        </p:spPr>
        <p:txBody>
          <a:bodyPr wrap="square" lIns="90000" rtlCol="0">
            <a:noAutofit/>
          </a:bodyPr>
          <a:lstStyle/>
          <a:p>
            <a:r>
              <a:rPr lang="en-GB" sz="1350" dirty="0"/>
              <a:t>Before WWI, Palestine-Israel was part of the </a:t>
            </a:r>
            <a:r>
              <a:rPr lang="en-GB" sz="1350" b="1" dirty="0"/>
              <a:t>Ottoman Empire</a:t>
            </a:r>
            <a:r>
              <a:rPr lang="en-GB" sz="1350" dirty="0"/>
              <a:t>. But the Ottoman Empire fell apart in WWI, so the League of Nations gave Britain a ‘</a:t>
            </a:r>
            <a:r>
              <a:rPr lang="en-GB" sz="1350" b="1" dirty="0"/>
              <a:t>Mandate</a:t>
            </a:r>
            <a:r>
              <a:rPr lang="en-GB" sz="1350" dirty="0"/>
              <a:t>’ to govern Palestine </a:t>
            </a:r>
            <a:r>
              <a:rPr lang="en-GB" sz="1350" b="1" dirty="0"/>
              <a:t>responsibly</a:t>
            </a:r>
          </a:p>
        </p:txBody>
      </p:sp>
      <p:sp>
        <p:nvSpPr>
          <p:cNvPr id="35" name="TextBox 34">
            <a:extLst>
              <a:ext uri="{FF2B5EF4-FFF2-40B4-BE49-F238E27FC236}">
                <a16:creationId xmlns:a16="http://schemas.microsoft.com/office/drawing/2014/main" id="{AD324647-977D-4049-AC48-0D2F5F0C9000}"/>
              </a:ext>
            </a:extLst>
          </p:cNvPr>
          <p:cNvSpPr txBox="1"/>
          <p:nvPr/>
        </p:nvSpPr>
        <p:spPr>
          <a:xfrm>
            <a:off x="5670212" y="2051166"/>
            <a:ext cx="1359192" cy="3102000"/>
          </a:xfrm>
          <a:prstGeom prst="rect">
            <a:avLst/>
          </a:prstGeom>
          <a:noFill/>
        </p:spPr>
        <p:txBody>
          <a:bodyPr wrap="square" lIns="90000" rtlCol="0">
            <a:noAutofit/>
          </a:bodyPr>
          <a:lstStyle/>
          <a:p>
            <a:r>
              <a:rPr lang="en-GB" sz="1350" dirty="0"/>
              <a:t>Britain governed Palestine between 1918 and 1948, but it had made </a:t>
            </a:r>
            <a:r>
              <a:rPr lang="en-GB" sz="1350" b="1" dirty="0"/>
              <a:t>contradictory promises </a:t>
            </a:r>
            <a:r>
              <a:rPr lang="en-GB" sz="1350" dirty="0"/>
              <a:t>to Palestinians and Jews about the future of the country. In 1947, it asked the United Nations for </a:t>
            </a:r>
            <a:r>
              <a:rPr lang="en-GB" sz="1350" b="1" dirty="0"/>
              <a:t>help</a:t>
            </a:r>
          </a:p>
        </p:txBody>
      </p:sp>
      <p:sp>
        <p:nvSpPr>
          <p:cNvPr id="36" name="TextBox 35">
            <a:extLst>
              <a:ext uri="{FF2B5EF4-FFF2-40B4-BE49-F238E27FC236}">
                <a16:creationId xmlns:a16="http://schemas.microsoft.com/office/drawing/2014/main" id="{9C626FA9-504A-FB4A-94B3-844DAEC94262}"/>
              </a:ext>
            </a:extLst>
          </p:cNvPr>
          <p:cNvSpPr txBox="1"/>
          <p:nvPr/>
        </p:nvSpPr>
        <p:spPr>
          <a:xfrm>
            <a:off x="8559710" y="2021670"/>
            <a:ext cx="1356218" cy="3102000"/>
          </a:xfrm>
          <a:prstGeom prst="rect">
            <a:avLst/>
          </a:prstGeom>
          <a:noFill/>
        </p:spPr>
        <p:txBody>
          <a:bodyPr wrap="square" lIns="90000" rtlCol="0">
            <a:noAutofit/>
          </a:bodyPr>
          <a:lstStyle/>
          <a:p>
            <a:r>
              <a:rPr lang="en-GB" sz="1300" dirty="0"/>
              <a:t>The UN suggested the country be </a:t>
            </a:r>
            <a:r>
              <a:rPr lang="en-GB" sz="1300" b="1" dirty="0"/>
              <a:t>partitioned</a:t>
            </a:r>
            <a:r>
              <a:rPr lang="en-GB" sz="1300" dirty="0"/>
              <a:t> into one Palestinian and one Jewish state. The British left the country, and </a:t>
            </a:r>
            <a:r>
              <a:rPr lang="en-GB" sz="1300" b="1" dirty="0"/>
              <a:t>war</a:t>
            </a:r>
            <a:r>
              <a:rPr lang="en-GB" sz="1300" dirty="0"/>
              <a:t> started between Israel and the surrounding Arab countries. Israel won a lot of land in this war</a:t>
            </a:r>
          </a:p>
        </p:txBody>
      </p:sp>
    </p:spTree>
    <p:extLst>
      <p:ext uri="{BB962C8B-B14F-4D97-AF65-F5344CB8AC3E}">
        <p14:creationId xmlns:p14="http://schemas.microsoft.com/office/powerpoint/2010/main" val="214294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theme/theme1.xml><?xml version="1.0" encoding="utf-8"?>
<a:theme xmlns:a="http://schemas.openxmlformats.org/drawingml/2006/main" name="1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4740</TotalTime>
  <Words>1540</Words>
  <Application>Microsoft Macintosh PowerPoint</Application>
  <PresentationFormat>Widescreen</PresentationFormat>
  <Paragraphs>178</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1_Office Theme</vt:lpstr>
      <vt:lpstr>What happened in the 1950s?</vt:lpstr>
      <vt:lpstr>Learning objectives</vt:lpstr>
      <vt:lpstr>Recap: the Nakba</vt:lpstr>
      <vt:lpstr>8a. Keywords activity  In small groups, cut out these cards and match up the keywords with the definitions:</vt:lpstr>
      <vt:lpstr>Next, cut along the green line and stick the matching keywords and definitions together into your glossary:</vt:lpstr>
      <vt:lpstr>The Arab-Israeli War of 1948</vt:lpstr>
      <vt:lpstr>8b. The changing map of Palestine-Israel</vt:lpstr>
      <vt:lpstr>The consequences of 1948</vt:lpstr>
      <vt:lpstr>8c. Shifting borders</vt:lpstr>
      <vt:lpstr>Life in  David Ben-Gurion’s new state of Israel</vt:lpstr>
      <vt:lpstr>Meanwhile… for the Palestinians</vt:lpstr>
      <vt:lpstr>Where did Palestinians live between 1948 and 1967?</vt:lpstr>
      <vt:lpstr>The global political landscape</vt:lpstr>
      <vt:lpstr>PowerPoint Presentation</vt:lpstr>
      <vt:lpstr>The Suez Crisis</vt:lpstr>
      <vt:lpstr>Plenary</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Kelsted, Charlotte</dc:creator>
  <cp:lastModifiedBy>Kelsted, Charlotte</cp:lastModifiedBy>
  <cp:revision>1318</cp:revision>
  <dcterms:created xsi:type="dcterms:W3CDTF">2021-09-07T09:13:20Z</dcterms:created>
  <dcterms:modified xsi:type="dcterms:W3CDTF">2021-10-12T16:28:59Z</dcterms:modified>
</cp:coreProperties>
</file>